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modernComment_107_63F89E01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sldIdLst>
    <p:sldId id="272" r:id="rId5"/>
    <p:sldId id="257" r:id="rId6"/>
    <p:sldId id="268" r:id="rId7"/>
    <p:sldId id="269" r:id="rId8"/>
    <p:sldId id="270" r:id="rId9"/>
    <p:sldId id="271" r:id="rId10"/>
    <p:sldId id="273" r:id="rId11"/>
    <p:sldId id="265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621FA8E-02B1-FE6D-9D6B-86A15ED3F1A5}" name="McCall, Laura" initials="LM" userId="S::Laura.McCall@justice.tas.gov.au::0bf06840-a44f-4c03-8077-d083b364fbd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9ED"/>
    <a:srgbClr val="2C4B61"/>
    <a:srgbClr val="73C2A6"/>
    <a:srgbClr val="396983"/>
    <a:srgbClr val="4E91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8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omments/modernComment_107_63F89E0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9342CB5-B8C8-47B8-93FD-8ADE44C46CF1}" authorId="{F621FA8E-02B1-FE6D-9D6B-86A15ED3F1A5}" created="2024-11-06T03:08:15.640">
    <pc:sldMkLst xmlns:pc="http://schemas.microsoft.com/office/powerpoint/2013/main/command">
      <pc:docMk/>
      <pc:sldMk cId="1677237761" sldId="263"/>
    </pc:sldMkLst>
    <p188:txBody>
      <a:bodyPr/>
      <a:lstStyle/>
      <a:p>
        <a:r>
          <a:rPr lang="en-AU"/>
          <a:t>Questions slide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85790E-0D3F-4EEA-A600-F9B496B5CB8F}" type="datetimeFigureOut">
              <a:rPr lang="en-AU" smtClean="0"/>
              <a:t>22/06/2026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40C49E-C7F0-498E-914C-BD7923E912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0346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428D7-B58C-0A9F-5989-9A57DD8A90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10515600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3B7C1A-B04C-9E33-A083-C535688389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105156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43F43-A5E9-AD0D-BD8E-93405B4B7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5277-67CD-4C77-9C9C-8A1693F1B01E}" type="datetime1">
              <a:rPr lang="en-AU" smtClean="0"/>
              <a:t>22/06/2026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6C1EC-1AA0-BB96-8163-629497281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B4547A-D229-8F16-9E53-3C9B3C802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39011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58033-02B6-351C-304B-859A86B79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05312A-4107-11B8-F95A-AA6C9B0541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B72F8-367F-8EC6-2B8A-8FCEBD0BE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AD7C8-918F-48B9-B230-55F9C625C318}" type="datetime1">
              <a:rPr lang="en-AU" smtClean="0"/>
              <a:t>22/06/2026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43759-A081-C4C9-36C8-C7771CE62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59057-DDBA-2530-AAE2-A35A0DCA2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95310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3200C0-B5F3-C8C0-AAEA-D08489F24D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723EF0-54D0-C4CE-4B0E-DBCA982DAA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60958-472C-907D-E8FB-7BEDDE405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24949-C07D-4E04-A582-8C89E6387260}" type="datetime1">
              <a:rPr lang="en-AU" smtClean="0"/>
              <a:t>22/06/2026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43B8F5-242C-6FBF-8C96-4D9634D71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E1635-E49D-570E-69BC-B39322FC6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503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785ED-2567-5853-3151-2E9003903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816344-533A-2099-42AF-DB58EC025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1392B-F366-C5E2-49B1-45619ABB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9B659-59EF-4606-928B-F1B9C3000404}" type="datetime1">
              <a:rPr lang="en-AU" smtClean="0"/>
              <a:t>22/06/2026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1A6BCE-4802-00EC-F861-28BC13769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987D4-740D-A3D2-0044-7AEE55CCB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59210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E51DE-D970-7A4C-2145-0C05F4E55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84417-CD9A-85AD-F59A-F43F91284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7DF5B-8D03-CA99-B01A-43AD75642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54AAA-B1C5-4A9A-8FA2-B134D0283A6F}" type="datetime1">
              <a:rPr lang="en-AU" smtClean="0"/>
              <a:t>22/06/2026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3FD46-1DF9-4967-70E9-6F0FDED49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5580B-1B9B-D2CB-53A3-7DBECABE1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39031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DFDB1-D6A0-297E-EDD3-7335DB7AD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FE7DA-9D9D-5BBC-25D1-F5DE1E7A39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0996EC-DD88-B298-C9F9-510E6AF2C4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900CE1-11CA-01FA-C85C-896FCB7FE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F5C4-AB30-4849-AAD8-93430CBF5819}" type="datetime1">
              <a:rPr lang="en-AU" smtClean="0"/>
              <a:t>22/06/2026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BB114B-6D51-3847-6EB8-D66E49CB2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480A25-C6DD-0473-60D7-D9409AD1D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0865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DF8D8-4499-EE90-FD91-6898FA0CA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022A6-100B-43CA-9A49-322832989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7BD02D-80DB-3744-7876-EB01A3B883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56D4E9-FCFF-BA7C-15AB-6251700E56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E324BE-AF59-F310-71B7-E2049AA338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0C2DD4-5421-B63F-D731-8A24DF54E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77D3D-8F84-4986-AA67-077BB049C3DD}" type="datetime1">
              <a:rPr lang="en-AU" smtClean="0"/>
              <a:t>22/06/2026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B8E092-A233-1246-9BBF-50C7A7183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836DEE-6F8E-FE6B-C4A5-08DFF6CB0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87965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6D745-AC3F-A96F-2FA5-0C05F343A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0CBC08-D466-5EDA-81CE-3D9E1350D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F4E7B-AD26-4F4E-8EE5-D20CB449741B}" type="datetime1">
              <a:rPr lang="en-AU" smtClean="0"/>
              <a:t>22/06/2026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C891C5-E23B-13AC-F43B-24D1C22E0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9D2F45-8F39-25E8-B92D-D98B488C0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4557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F8E290-C7B4-B203-BE97-FB5C83210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5A748-0BE3-4E43-874D-21D42C5CFE51}" type="datetime1">
              <a:rPr lang="en-AU" smtClean="0"/>
              <a:t>22/06/2026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722CD0-C05B-11CF-D649-C7406727D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4BD390-FD93-32B3-A0CF-EBBCCA82F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5127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5C9BA-EAEF-7440-AF39-213F49DE1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44582-1D47-52CB-988D-7502A937A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0C563A-A409-AAFC-EF7B-EF523E7D11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183FA5-A4BE-1B94-57AB-6D0B79A4D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9BAE7-F25B-426B-9241-20DEEFBC430A}" type="datetime1">
              <a:rPr lang="en-AU" smtClean="0"/>
              <a:t>22/06/2026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129F4D-4999-2E21-84C7-7E654F94F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7DF9D9-B5C4-8D6C-74F9-527C5598E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00187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AE788-0D6E-0707-5921-F09AB6138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7C1159-D419-8C2A-A403-D5D9AF74AB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69B0E5-3BEE-430F-3034-C4A1FB6581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776411-D872-8F1B-7F7D-9F3F2C3F7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62282-A3DD-4C37-90CF-A3ACBA2E8BB4}" type="datetime1">
              <a:rPr lang="en-AU" smtClean="0"/>
              <a:t>22/06/2026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839D5B-9E88-E9C3-C301-91AEA2377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3762E-19AB-0888-F99E-5D0AAC409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5661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9D94A8-9E26-2E04-D3E5-51B333710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B4B438-22D9-E249-B4B3-BECC028D7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62C71-EAD0-BF15-9BBD-922BD2ADBE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21300-1E99-449E-9ABE-847210F427D3}" type="datetime1">
              <a:rPr lang="en-AU" smtClean="0"/>
              <a:t>22/06/2026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21C574-F869-8FAF-B199-264244C2CB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4E5FAF-8248-CDB7-E591-F4688CFF4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D3AD7-CD7D-4B9C-8954-DF706F0663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6374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microsoft.com/office/2018/10/relationships/comments" Target="../comments/modernComment_107_63F89E0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9E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A1A446-C428-42AB-22C1-59A6C47C2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02747-A450-D9F0-9751-571DE82F0F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7585" y="1122363"/>
            <a:ext cx="10616831" cy="2387600"/>
          </a:xfrm>
        </p:spPr>
        <p:txBody>
          <a:bodyPr/>
          <a:lstStyle/>
          <a:p>
            <a:pPr algn="l"/>
            <a:r>
              <a:rPr lang="en-AU"/>
              <a:t>Renew your RWVP early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8A585B-401F-2300-0D64-034873756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585" y="3602038"/>
            <a:ext cx="10616831" cy="1655762"/>
          </a:xfrm>
        </p:spPr>
        <p:txBody>
          <a:bodyPr/>
          <a:lstStyle/>
          <a:p>
            <a:r>
              <a:rPr lang="en-AU"/>
              <a:t>Registration to Work with Vulnerable People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DF9896-C3FE-BBA4-3B91-D6C10FDFDA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526447"/>
            <a:ext cx="12192000" cy="1331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4C0661-81BC-C5B6-C60D-0B6CFC5DE09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" t="11805" r="1137" b="14207"/>
          <a:stretch/>
        </p:blipFill>
        <p:spPr>
          <a:xfrm flipV="1">
            <a:off x="0" y="5453026"/>
            <a:ext cx="12192000" cy="1868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0A0AD7-EE19-3A52-D9C5-5FA3CB290B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87584" y="5953304"/>
            <a:ext cx="47588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/>
              <a:t>Registration to Work with Vulnerable People</a:t>
            </a:r>
            <a:br>
              <a:rPr lang="en-AU" sz="1100"/>
            </a:br>
            <a:r>
              <a:rPr lang="en-AU" sz="1100"/>
              <a:t>Department of Justice</a:t>
            </a:r>
          </a:p>
        </p:txBody>
      </p:sp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25A69F8-C889-2E31-EABE-04C37ECA12C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916" y="5903135"/>
            <a:ext cx="1468500" cy="53122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41E803E-D0C4-6528-1380-0CF00A522AB2}"/>
              </a:ext>
            </a:extLst>
          </p:cNvPr>
          <p:cNvSpPr/>
          <p:nvPr/>
        </p:nvSpPr>
        <p:spPr>
          <a:xfrm>
            <a:off x="5074748" y="5903135"/>
            <a:ext cx="2518610" cy="5326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DE3ED4-AF7D-8D73-DD8C-E6FE38F78F5C}"/>
              </a:ext>
            </a:extLst>
          </p:cNvPr>
          <p:cNvSpPr txBox="1"/>
          <p:nvPr/>
        </p:nvSpPr>
        <p:spPr>
          <a:xfrm>
            <a:off x="5179021" y="5984794"/>
            <a:ext cx="2310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/>
              <a:t>Insert your logo here</a:t>
            </a:r>
          </a:p>
        </p:txBody>
      </p:sp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58B804CC-9B5D-1B0B-0EFB-F078D7F9A0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2" t="16366" b="25593"/>
          <a:stretch/>
        </p:blipFill>
        <p:spPr>
          <a:xfrm>
            <a:off x="8630149" y="229801"/>
            <a:ext cx="3561852" cy="154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400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0ED8EFE-7603-8663-D7FC-27DEE7BCD7B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2C4B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C64D17-A613-1343-B5A2-BEADE1DB8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solidFill>
                  <a:schemeClr val="bg1"/>
                </a:solidFill>
              </a:rPr>
              <a:t>Renew your RWVP early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6DBE6-8155-7CBB-7310-1D77C0C06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4588"/>
            <a:ext cx="7803300" cy="35758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dirty="0"/>
              <a:t>Right now, thousands of workers and </a:t>
            </a:r>
            <a:br>
              <a:rPr lang="en-AU" dirty="0"/>
            </a:br>
            <a:r>
              <a:rPr lang="en-AU" dirty="0"/>
              <a:t>volunteers in Tasmania need to </a:t>
            </a:r>
            <a:br>
              <a:rPr lang="en-AU" dirty="0"/>
            </a:br>
            <a:r>
              <a:rPr lang="en-AU" dirty="0"/>
              <a:t>renew their Registration to Work with </a:t>
            </a:r>
            <a:br>
              <a:rPr lang="en-AU" dirty="0"/>
            </a:br>
            <a:r>
              <a:rPr lang="en-AU" dirty="0"/>
              <a:t>Vulnerable People (RWVP).</a:t>
            </a:r>
          </a:p>
          <a:p>
            <a:pPr marL="0" indent="0">
              <a:buNone/>
            </a:pPr>
            <a:endParaRPr lang="en-AU" sz="1600" dirty="0"/>
          </a:p>
          <a:p>
            <a:pPr marL="0" indent="0">
              <a:buNone/>
            </a:pPr>
            <a:r>
              <a:rPr lang="en-AU" dirty="0"/>
              <a:t>These high volumes mean it may take </a:t>
            </a:r>
            <a:br>
              <a:rPr lang="en-AU" dirty="0"/>
            </a:br>
            <a:r>
              <a:rPr lang="en-AU" dirty="0"/>
              <a:t>longer than the usual 6 weeks for your </a:t>
            </a:r>
            <a:br>
              <a:rPr lang="en-AU" dirty="0"/>
            </a:br>
            <a:r>
              <a:rPr lang="en-AU" dirty="0"/>
              <a:t>RWVP renewal to be processed. </a:t>
            </a:r>
          </a:p>
          <a:p>
            <a:pPr marL="0" indent="0">
              <a:buNone/>
            </a:pPr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3ED86D-1980-5870-8629-B5EF5DEE989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00" y="1590928"/>
            <a:ext cx="12507548" cy="252379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2860D19F-E25C-02AA-C242-35FCBCF28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2</a:t>
            </a:fld>
            <a:endParaRPr lang="en-AU"/>
          </a:p>
        </p:txBody>
      </p:sp>
      <p:pic>
        <p:nvPicPr>
          <p:cNvPr id="6" name="Picture 5" descr="A cartoon of a person with his hand on his chin&#10;&#10;AI-generated content may be incorrect.">
            <a:extLst>
              <a:ext uri="{FF2B5EF4-FFF2-40B4-BE49-F238E27FC236}">
                <a16:creationId xmlns:a16="http://schemas.microsoft.com/office/drawing/2014/main" id="{05A7D612-973F-FED5-7775-FF2656E6D1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485" y="1843307"/>
            <a:ext cx="3500295" cy="622274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5FC4317-C964-2594-69F1-CF3DDF438B11}"/>
              </a:ext>
            </a:extLst>
          </p:cNvPr>
          <p:cNvSpPr/>
          <p:nvPr/>
        </p:nvSpPr>
        <p:spPr>
          <a:xfrm>
            <a:off x="8021053" y="2654968"/>
            <a:ext cx="1339515" cy="13796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5" name="Picture 4" descr="A black background with white text and blue text&#10;&#10;AI-generated content may be incorrect.">
            <a:extLst>
              <a:ext uri="{FF2B5EF4-FFF2-40B4-BE49-F238E27FC236}">
                <a16:creationId xmlns:a16="http://schemas.microsoft.com/office/drawing/2014/main" id="{971CD7EC-CD6C-C04F-F339-1B5FB5E5BA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0" t="15086" b="26921"/>
          <a:stretch/>
        </p:blipFill>
        <p:spPr>
          <a:xfrm>
            <a:off x="9333955" y="136525"/>
            <a:ext cx="2858045" cy="124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64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D1E88-1908-2EF0-1E5F-5AA1C8F2C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8BF931-48DD-77D6-DF67-DECFB1A264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2C4B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DA33CD-7028-C94D-63B5-1F3A4EC5A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solidFill>
                  <a:schemeClr val="bg1"/>
                </a:solidFill>
              </a:rPr>
              <a:t>Renew your RWVP early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BE5FA-6231-65A9-1072-4F36E8BFA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57697"/>
            <a:ext cx="7772400" cy="2969050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Renewing at the last minute means you run the risk of your RWVP expiring. </a:t>
            </a:r>
          </a:p>
          <a:p>
            <a:pPr marL="0" indent="0">
              <a:buNone/>
            </a:pPr>
            <a:endParaRPr lang="en-AU" sz="1600" dirty="0"/>
          </a:p>
          <a:p>
            <a:pPr marL="0" indent="0">
              <a:buNone/>
            </a:pPr>
            <a:r>
              <a:rPr lang="en-AU" dirty="0"/>
              <a:t>Without a current RWVP, you </a:t>
            </a:r>
            <a:r>
              <a:rPr lang="en-AU" b="1" dirty="0"/>
              <a:t>will not</a:t>
            </a:r>
            <a:r>
              <a:rPr lang="en-AU" dirty="0"/>
              <a:t> be able </a:t>
            </a:r>
            <a:br>
              <a:rPr lang="en-AU" dirty="0"/>
            </a:br>
            <a:r>
              <a:rPr lang="en-AU" dirty="0"/>
              <a:t>to keep working or volunteering with vulnerable people, including children.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1C785C-9215-B725-A620-46488850F26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00" y="1590928"/>
            <a:ext cx="12507548" cy="252379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505A337-D71B-5114-1EB8-03FE5BF3B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3</a:t>
            </a:fld>
            <a:endParaRPr lang="en-AU"/>
          </a:p>
        </p:txBody>
      </p:sp>
      <p:pic>
        <p:nvPicPr>
          <p:cNvPr id="5" name="Picture 4" descr="A cartoon of a person holding a pen and paper&#10;&#10;AI-generated content may be incorrect.">
            <a:extLst>
              <a:ext uri="{FF2B5EF4-FFF2-40B4-BE49-F238E27FC236}">
                <a16:creationId xmlns:a16="http://schemas.microsoft.com/office/drawing/2014/main" id="{C23564EC-8194-DA56-A244-501A80B589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61" b="28575"/>
          <a:stretch/>
        </p:blipFill>
        <p:spPr>
          <a:xfrm flipH="1">
            <a:off x="8428672" y="2244868"/>
            <a:ext cx="3929376" cy="4613132"/>
          </a:xfrm>
          <a:prstGeom prst="rect">
            <a:avLst/>
          </a:prstGeom>
        </p:spPr>
      </p:pic>
      <p:pic>
        <p:nvPicPr>
          <p:cNvPr id="4" name="Picture 3" descr="A black background with white text and blue text&#10;&#10;AI-generated content may be incorrect.">
            <a:extLst>
              <a:ext uri="{FF2B5EF4-FFF2-40B4-BE49-F238E27FC236}">
                <a16:creationId xmlns:a16="http://schemas.microsoft.com/office/drawing/2014/main" id="{51B5151E-894D-F340-2643-FEA2530E75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0" t="15086" b="26921"/>
          <a:stretch/>
        </p:blipFill>
        <p:spPr>
          <a:xfrm>
            <a:off x="9333955" y="136525"/>
            <a:ext cx="2858045" cy="124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121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F39AF-D3B3-0CDC-E71A-7E776F54F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02AEA3-F492-0991-7825-21FFE6D9E60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2C4B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147EE0-C0B2-3B6B-AAB6-49A483FC2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solidFill>
                  <a:schemeClr val="bg1"/>
                </a:solidFill>
              </a:rPr>
              <a:t>Renew your RWVP early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AEF6D-C94C-3752-67CE-15BCB06A4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719" y="3429000"/>
            <a:ext cx="5463745" cy="1272055"/>
          </a:xfrm>
        </p:spPr>
        <p:txBody>
          <a:bodyPr/>
          <a:lstStyle/>
          <a:p>
            <a:pPr marL="0" indent="0">
              <a:buNone/>
            </a:pPr>
            <a:r>
              <a:rPr lang="en-AU"/>
              <a:t>So we’re encouraging you to </a:t>
            </a:r>
            <a:br>
              <a:rPr lang="en-AU"/>
            </a:br>
            <a:r>
              <a:rPr lang="en-AU"/>
              <a:t>renew your RWVP early — </a:t>
            </a:r>
            <a:br>
              <a:rPr lang="en-AU"/>
            </a:br>
            <a:r>
              <a:rPr lang="en-AU"/>
              <a:t>up to 3 months before it expires.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8DDCAF9-2152-F854-2EEE-633CA4026E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00" y="1590928"/>
            <a:ext cx="12507548" cy="252379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1999C30C-E48D-76F7-2E7B-1BF120926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4</a:t>
            </a:fld>
            <a:endParaRPr lang="en-AU"/>
          </a:p>
        </p:txBody>
      </p:sp>
      <p:pic>
        <p:nvPicPr>
          <p:cNvPr id="5" name="Picture 4" descr="A person and person looking at a computer&#10;&#10;AI-generated content may be incorrect.">
            <a:extLst>
              <a:ext uri="{FF2B5EF4-FFF2-40B4-BE49-F238E27FC236}">
                <a16:creationId xmlns:a16="http://schemas.microsoft.com/office/drawing/2014/main" id="{48010601-EE53-F0B5-988C-5A515A622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23" b="21833"/>
          <a:stretch/>
        </p:blipFill>
        <p:spPr>
          <a:xfrm>
            <a:off x="7372864" y="2399634"/>
            <a:ext cx="4267200" cy="4152900"/>
          </a:xfrm>
          <a:prstGeom prst="rect">
            <a:avLst/>
          </a:prstGeom>
        </p:spPr>
      </p:pic>
      <p:pic>
        <p:nvPicPr>
          <p:cNvPr id="4" name="Picture 3" descr="A black background with white text and blue text&#10;&#10;AI-generated content may be incorrect.">
            <a:extLst>
              <a:ext uri="{FF2B5EF4-FFF2-40B4-BE49-F238E27FC236}">
                <a16:creationId xmlns:a16="http://schemas.microsoft.com/office/drawing/2014/main" id="{FA6D334B-5585-12A7-190E-049D568668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0" t="15086" b="26921"/>
          <a:stretch/>
        </p:blipFill>
        <p:spPr>
          <a:xfrm>
            <a:off x="9333955" y="136525"/>
            <a:ext cx="2858045" cy="124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51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0021C-B7A0-62CE-F167-B16628A7F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E738E6B-E105-4E10-4F8C-A555C9965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2464" y="1981423"/>
            <a:ext cx="6591871" cy="474005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6558501-2E89-3B10-54FD-C744239981D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2C4B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078590-B80E-F2F5-28EC-9F6A72A35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solidFill>
                  <a:schemeClr val="bg1"/>
                </a:solidFill>
              </a:rPr>
              <a:t>Renew your RWVP early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43D5B-B101-52DA-12B6-2F4FF0FFA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38444"/>
            <a:ext cx="8437605" cy="34559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AU" sz="1600" dirty="0"/>
          </a:p>
          <a:p>
            <a:pPr>
              <a:spcBef>
                <a:spcPts val="500"/>
              </a:spcBef>
            </a:pPr>
            <a:r>
              <a:rPr lang="en-AU" sz="3000" dirty="0"/>
              <a:t>Check your RWVP card </a:t>
            </a:r>
            <a:br>
              <a:rPr lang="en-AU" sz="3000" dirty="0"/>
            </a:br>
            <a:r>
              <a:rPr lang="en-AU" sz="3000" dirty="0"/>
              <a:t>to see when it expires</a:t>
            </a:r>
          </a:p>
          <a:p>
            <a:pPr>
              <a:spcBef>
                <a:spcPts val="2400"/>
              </a:spcBef>
            </a:pPr>
            <a:r>
              <a:rPr lang="en-AU" sz="3000" dirty="0"/>
              <a:t>Jump onto MyRWVP and </a:t>
            </a:r>
            <a:br>
              <a:rPr lang="en-AU" sz="3000" dirty="0"/>
            </a:br>
            <a:r>
              <a:rPr lang="en-AU" sz="3000" dirty="0"/>
              <a:t>renew early at</a:t>
            </a:r>
            <a:br>
              <a:rPr lang="en-AU" sz="3000" dirty="0"/>
            </a:br>
            <a:r>
              <a:rPr lang="en-AU" sz="1600" dirty="0"/>
              <a:t> </a:t>
            </a:r>
            <a:br>
              <a:rPr lang="en-AU" sz="3000" dirty="0"/>
            </a:br>
            <a:r>
              <a:rPr lang="en-AU" sz="3000" b="1" dirty="0"/>
              <a:t>justice.tas.gov.au/rwvp/my-rwvp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AA4286-79B4-107C-591E-C6BE02BF837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00" y="1590928"/>
            <a:ext cx="12507548" cy="252379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5976FFB-9614-377E-7436-F7F786C39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5</a:t>
            </a:fld>
            <a:endParaRPr lang="en-AU"/>
          </a:p>
        </p:txBody>
      </p:sp>
      <p:pic>
        <p:nvPicPr>
          <p:cNvPr id="4" name="Picture 3" descr="A black background with white text and blue text&#10;&#10;AI-generated content may be incorrect.">
            <a:extLst>
              <a:ext uri="{FF2B5EF4-FFF2-40B4-BE49-F238E27FC236}">
                <a16:creationId xmlns:a16="http://schemas.microsoft.com/office/drawing/2014/main" id="{32C45CD4-102E-3CCC-44B0-283E3166D3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0" t="15086" b="26921"/>
          <a:stretch/>
        </p:blipFill>
        <p:spPr>
          <a:xfrm>
            <a:off x="9333955" y="136525"/>
            <a:ext cx="2858045" cy="124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370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ECB25-AD1D-D670-8BF5-29511CF17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9762904-5EA4-77B2-6191-89E06CFFC5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2C4B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1132E4-5A55-DC3F-6FB0-6B54F340E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solidFill>
                  <a:schemeClr val="bg1"/>
                </a:solidFill>
              </a:rPr>
              <a:t>Renew your RWVP early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9E6B31-EF5B-9582-E819-4308BB4109C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00" y="1590928"/>
            <a:ext cx="12507548" cy="252379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BD6B4AB-528D-2A02-06EB-681A543C6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6</a:t>
            </a:fld>
            <a:endParaRPr lang="en-AU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6D70713-1D10-7D26-7F47-FA156084B1C4}"/>
              </a:ext>
            </a:extLst>
          </p:cNvPr>
          <p:cNvSpPr txBox="1">
            <a:spLocks/>
          </p:cNvSpPr>
          <p:nvPr/>
        </p:nvSpPr>
        <p:spPr>
          <a:xfrm>
            <a:off x="838200" y="2399634"/>
            <a:ext cx="6477000" cy="35518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dirty="0"/>
              <a:t>You will get reminders from the RWVP Scheme by email and/or text.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AU" sz="1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AU" dirty="0"/>
              <a:t>You can renew your RWVP up to </a:t>
            </a:r>
            <a:br>
              <a:rPr lang="en-AU" dirty="0"/>
            </a:br>
            <a:r>
              <a:rPr lang="en-AU" dirty="0"/>
              <a:t>3 months before it expires.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AU" sz="16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AU" dirty="0"/>
              <a:t>It will take effect from the date </a:t>
            </a:r>
            <a:br>
              <a:rPr lang="en-AU" dirty="0"/>
            </a:br>
            <a:r>
              <a:rPr lang="en-AU" dirty="0"/>
              <a:t>your current RWVP expires.</a:t>
            </a:r>
          </a:p>
        </p:txBody>
      </p:sp>
      <p:pic>
        <p:nvPicPr>
          <p:cNvPr id="3" name="Picture 2" descr="A black background with white text and blue text&#10;&#10;AI-generated content may be incorrect.">
            <a:extLst>
              <a:ext uri="{FF2B5EF4-FFF2-40B4-BE49-F238E27FC236}">
                <a16:creationId xmlns:a16="http://schemas.microsoft.com/office/drawing/2014/main" id="{5FBC7D5E-8389-40B8-72F2-67BC4AB661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0" t="15086" b="26921"/>
          <a:stretch/>
        </p:blipFill>
        <p:spPr>
          <a:xfrm>
            <a:off x="9333955" y="136525"/>
            <a:ext cx="2858045" cy="1249259"/>
          </a:xfrm>
          <a:prstGeom prst="rect">
            <a:avLst/>
          </a:prstGeom>
        </p:spPr>
      </p:pic>
      <p:pic>
        <p:nvPicPr>
          <p:cNvPr id="4" name="Picture 3" descr="A cartoon of a person holding a tablet&#10;&#10;AI-generated content may be incorrect.">
            <a:extLst>
              <a:ext uri="{FF2B5EF4-FFF2-40B4-BE49-F238E27FC236}">
                <a16:creationId xmlns:a16="http://schemas.microsoft.com/office/drawing/2014/main" id="{FB79D420-CA0D-E22A-0E57-8EF5E74FE8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1" b="43750"/>
          <a:stretch/>
        </p:blipFill>
        <p:spPr>
          <a:xfrm flipH="1">
            <a:off x="6687123" y="2192087"/>
            <a:ext cx="5001316" cy="434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256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071F5-51EB-05CA-3007-5C58143B8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0B68A29-4EE6-B129-C0E7-098F1BC4F4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2C4B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09B988-0A80-BFBC-0159-390FCE8FF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solidFill>
                  <a:schemeClr val="bg1"/>
                </a:solidFill>
              </a:rPr>
              <a:t>Renew your RWVP early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AEED77-F8A3-EC33-3391-3498C0DB225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00" y="1590928"/>
            <a:ext cx="12507548" cy="252379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2E52822-6468-4938-73D4-44C3595B3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7</a:t>
            </a:fld>
            <a:endParaRPr lang="en-AU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3164087-BA43-F939-30FF-217CCD651CEA}"/>
              </a:ext>
            </a:extLst>
          </p:cNvPr>
          <p:cNvSpPr txBox="1">
            <a:spLocks/>
          </p:cNvSpPr>
          <p:nvPr/>
        </p:nvSpPr>
        <p:spPr>
          <a:xfrm>
            <a:off x="746760" y="3069110"/>
            <a:ext cx="7400925" cy="1646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AU" dirty="0"/>
              <a:t>Thank you for playing your role </a:t>
            </a:r>
            <a:br>
              <a:rPr lang="en-AU" dirty="0"/>
            </a:br>
            <a:r>
              <a:rPr lang="en-AU" dirty="0"/>
              <a:t>to safeguard vulnerable people, including children, in our community.</a:t>
            </a:r>
            <a:endParaRPr lang="en-AU" b="1" dirty="0"/>
          </a:p>
        </p:txBody>
      </p:sp>
      <p:pic>
        <p:nvPicPr>
          <p:cNvPr id="3" name="Picture 2" descr="A black background with white text and blue text&#10;&#10;AI-generated content may be incorrect.">
            <a:extLst>
              <a:ext uri="{FF2B5EF4-FFF2-40B4-BE49-F238E27FC236}">
                <a16:creationId xmlns:a16="http://schemas.microsoft.com/office/drawing/2014/main" id="{E436A7AA-87ED-4F18-190E-117B7D4E45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0" t="15086" b="26921"/>
          <a:stretch/>
        </p:blipFill>
        <p:spPr>
          <a:xfrm>
            <a:off x="9333955" y="136525"/>
            <a:ext cx="2858045" cy="1249259"/>
          </a:xfrm>
          <a:prstGeom prst="rect">
            <a:avLst/>
          </a:prstGeom>
        </p:spPr>
      </p:pic>
      <p:pic>
        <p:nvPicPr>
          <p:cNvPr id="8" name="Picture 7" descr="A cartoon of a person holding a trophy&#10;&#10;AI-generated content may be incorrect.">
            <a:extLst>
              <a:ext uri="{FF2B5EF4-FFF2-40B4-BE49-F238E27FC236}">
                <a16:creationId xmlns:a16="http://schemas.microsoft.com/office/drawing/2014/main" id="{5E442D7A-CA8C-9D22-0761-E01295E285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915" y="2159164"/>
            <a:ext cx="4950696" cy="419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13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1504D-6EA0-3EF8-00BF-51DDABAE2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solidFill>
                  <a:srgbClr val="2C4B61"/>
                </a:solidFill>
              </a:rPr>
              <a:t>Contact 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34EE9F-9237-E216-8654-06796C0A3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8</a:t>
            </a:fld>
            <a:endParaRPr lang="en-AU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E64AD70-0077-ADCE-0813-49216C046935}"/>
              </a:ext>
            </a:extLst>
          </p:cNvPr>
          <p:cNvGrpSpPr/>
          <p:nvPr/>
        </p:nvGrpSpPr>
        <p:grpSpPr>
          <a:xfrm>
            <a:off x="965892" y="1773347"/>
            <a:ext cx="849260" cy="857631"/>
            <a:chOff x="959068" y="1641380"/>
            <a:chExt cx="849260" cy="85763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BEA212E-5DF0-8A8E-A2BD-7674BD7CB9D2}"/>
                </a:ext>
              </a:extLst>
            </p:cNvPr>
            <p:cNvSpPr/>
            <p:nvPr/>
          </p:nvSpPr>
          <p:spPr>
            <a:xfrm>
              <a:off x="959068" y="1641380"/>
              <a:ext cx="849260" cy="85763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DCE9E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2" name="Graphic 11" descr="Send outline">
              <a:extLst>
                <a:ext uri="{FF2B5EF4-FFF2-40B4-BE49-F238E27FC236}">
                  <a16:creationId xmlns:a16="http://schemas.microsoft.com/office/drawing/2014/main" id="{397D9030-B817-B037-4058-92F2C9974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3894" y="1762341"/>
              <a:ext cx="651368" cy="651368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AAE6665-0A11-E13A-7789-32734EA946D1}"/>
              </a:ext>
            </a:extLst>
          </p:cNvPr>
          <p:cNvGrpSpPr/>
          <p:nvPr/>
        </p:nvGrpSpPr>
        <p:grpSpPr>
          <a:xfrm>
            <a:off x="959068" y="3330947"/>
            <a:ext cx="849260" cy="857631"/>
            <a:chOff x="959068" y="2796890"/>
            <a:chExt cx="849260" cy="857631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315DF30-FE7A-7D0C-E0FD-F75912321335}"/>
                </a:ext>
              </a:extLst>
            </p:cNvPr>
            <p:cNvSpPr/>
            <p:nvPr/>
          </p:nvSpPr>
          <p:spPr>
            <a:xfrm>
              <a:off x="959068" y="2796890"/>
              <a:ext cx="849260" cy="85763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DCE9E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4" name="Graphic 13" descr="Internet outline">
              <a:extLst>
                <a:ext uri="{FF2B5EF4-FFF2-40B4-BE49-F238E27FC236}">
                  <a16:creationId xmlns:a16="http://schemas.microsoft.com/office/drawing/2014/main" id="{4A0325F0-6C2E-6723-3EC6-40799E583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64838" y="2879549"/>
              <a:ext cx="651368" cy="651368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D887D6-1EFE-8FC0-ECED-DEBA10A10A3E}"/>
              </a:ext>
            </a:extLst>
          </p:cNvPr>
          <p:cNvGrpSpPr/>
          <p:nvPr/>
        </p:nvGrpSpPr>
        <p:grpSpPr>
          <a:xfrm>
            <a:off x="959068" y="4941164"/>
            <a:ext cx="849260" cy="857631"/>
            <a:chOff x="959068" y="4265600"/>
            <a:chExt cx="849260" cy="85763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3C65BD7-884C-2BE6-93C5-3ACDE096EEC6}"/>
                </a:ext>
              </a:extLst>
            </p:cNvPr>
            <p:cNvSpPr/>
            <p:nvPr/>
          </p:nvSpPr>
          <p:spPr>
            <a:xfrm>
              <a:off x="959068" y="4265600"/>
              <a:ext cx="849260" cy="85763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DCE9E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6" name="Graphic 15" descr="Speaker phone outline">
              <a:extLst>
                <a:ext uri="{FF2B5EF4-FFF2-40B4-BE49-F238E27FC236}">
                  <a16:creationId xmlns:a16="http://schemas.microsoft.com/office/drawing/2014/main" id="{3662F6C1-61F0-772D-4F63-781E24DA9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23894" y="4349975"/>
              <a:ext cx="688879" cy="688879"/>
            </a:xfrm>
            <a:prstGeom prst="rect">
              <a:avLst/>
            </a:prstGeom>
          </p:spPr>
        </p:pic>
      </p:grp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E229846-42DD-2DF6-584A-5A647273090E}"/>
              </a:ext>
            </a:extLst>
          </p:cNvPr>
          <p:cNvSpPr txBox="1">
            <a:spLocks/>
          </p:cNvSpPr>
          <p:nvPr/>
        </p:nvSpPr>
        <p:spPr>
          <a:xfrm>
            <a:off x="2125894" y="3449510"/>
            <a:ext cx="4506917" cy="4599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b="1">
                <a:solidFill>
                  <a:srgbClr val="2C4B61"/>
                </a:solidFill>
              </a:rPr>
              <a:t>Visit the RWVP website </a:t>
            </a:r>
            <a:r>
              <a:rPr lang="en-AU" sz="2000"/>
              <a:t>at: justice.tas.gov.au/rwvp/my-rwvp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BF6DB22-ECB5-F8A4-345F-F87BF15DE36C}"/>
              </a:ext>
            </a:extLst>
          </p:cNvPr>
          <p:cNvSpPr txBox="1">
            <a:spLocks/>
          </p:cNvSpPr>
          <p:nvPr/>
        </p:nvSpPr>
        <p:spPr>
          <a:xfrm>
            <a:off x="2125894" y="4882322"/>
            <a:ext cx="7723735" cy="975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buNone/>
            </a:pPr>
            <a:r>
              <a:rPr lang="en-AU" sz="2000" b="1">
                <a:solidFill>
                  <a:srgbClr val="2C4B61"/>
                </a:solidFill>
              </a:rPr>
              <a:t>Speak to someone directly:</a:t>
            </a:r>
            <a:br>
              <a:rPr lang="en-AU" sz="2000"/>
            </a:br>
            <a:r>
              <a:rPr lang="en-AU" sz="2000"/>
              <a:t>&lt;insert your Human Resources or appropriate RWVP contact&gt;</a:t>
            </a:r>
            <a:br>
              <a:rPr lang="en-AU" sz="2000"/>
            </a:br>
            <a:r>
              <a:rPr lang="en-AU" sz="2000"/>
              <a:t>Phone: &lt;insert your appropriate RWVP contact number&gt;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3FEB41DB-4FD8-95CC-78F6-574728316739}"/>
              </a:ext>
            </a:extLst>
          </p:cNvPr>
          <p:cNvSpPr txBox="1">
            <a:spLocks/>
          </p:cNvSpPr>
          <p:nvPr/>
        </p:nvSpPr>
        <p:spPr>
          <a:xfrm>
            <a:off x="2125894" y="1908330"/>
            <a:ext cx="8184990" cy="4599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b="1">
                <a:solidFill>
                  <a:srgbClr val="2C4B61"/>
                </a:solidFill>
              </a:rPr>
              <a:t>Email us </a:t>
            </a:r>
            <a:r>
              <a:rPr lang="en-AU" sz="2000"/>
              <a:t>at: </a:t>
            </a:r>
            <a:br>
              <a:rPr lang="en-AU" sz="2000"/>
            </a:br>
            <a:r>
              <a:rPr lang="en-AU" sz="2000"/>
              <a:t>&lt;insert your Human Resources or appropriate RWVP contact&gt;</a:t>
            </a:r>
          </a:p>
        </p:txBody>
      </p:sp>
      <p:pic>
        <p:nvPicPr>
          <p:cNvPr id="6" name="Picture 5" descr="A qr code on a black background&#10;&#10;AI-generated content may be incorrect.">
            <a:extLst>
              <a:ext uri="{FF2B5EF4-FFF2-40B4-BE49-F238E27FC236}">
                <a16:creationId xmlns:a16="http://schemas.microsoft.com/office/drawing/2014/main" id="{AFB23E65-CB8D-7471-670C-A06CD3802E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376" y="1483728"/>
            <a:ext cx="2946233" cy="5237747"/>
          </a:xfrm>
          <a:prstGeom prst="rect">
            <a:avLst/>
          </a:prstGeom>
        </p:spPr>
      </p:pic>
      <p:pic>
        <p:nvPicPr>
          <p:cNvPr id="3" name="Picture 2" descr="A close up of a logo&#10;&#10;AI-generated content may be incorrect.">
            <a:extLst>
              <a:ext uri="{FF2B5EF4-FFF2-40B4-BE49-F238E27FC236}">
                <a16:creationId xmlns:a16="http://schemas.microsoft.com/office/drawing/2014/main" id="{C2C2759B-522E-EE54-B8DF-72CFC824D0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4" t="15927" b="24325"/>
          <a:stretch/>
        </p:blipFill>
        <p:spPr>
          <a:xfrm>
            <a:off x="8938363" y="340009"/>
            <a:ext cx="2959439" cy="133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60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9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810EC-D5EE-E50E-019B-AF6BDEEFB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182" y="4019033"/>
            <a:ext cx="8035636" cy="1325563"/>
          </a:xfrm>
        </p:spPr>
        <p:txBody>
          <a:bodyPr/>
          <a:lstStyle/>
          <a:p>
            <a:pPr algn="ctr"/>
            <a:r>
              <a:rPr lang="en-AU">
                <a:solidFill>
                  <a:srgbClr val="2C4B61"/>
                </a:solidFill>
              </a:rPr>
              <a:t>Questions?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0DC4A4-A8C1-4CCB-0A82-B45D2D0AA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D3AD7-CD7D-4B9C-8954-DF706F066367}" type="slidenum">
              <a:rPr lang="en-AU" smtClean="0"/>
              <a:t>9</a:t>
            </a:fld>
            <a:endParaRPr lang="en-AU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69A7D5F-AD3E-D2BE-523D-5C91876E1AF3}"/>
              </a:ext>
            </a:extLst>
          </p:cNvPr>
          <p:cNvGrpSpPr/>
          <p:nvPr/>
        </p:nvGrpSpPr>
        <p:grpSpPr>
          <a:xfrm>
            <a:off x="5065439" y="1740011"/>
            <a:ext cx="2061123" cy="2081440"/>
            <a:chOff x="893617" y="2755548"/>
            <a:chExt cx="2061123" cy="208144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7B8A858-BB10-C47F-29B7-BE8A1154F3D9}"/>
                </a:ext>
              </a:extLst>
            </p:cNvPr>
            <p:cNvSpPr/>
            <p:nvPr/>
          </p:nvSpPr>
          <p:spPr>
            <a:xfrm>
              <a:off x="893617" y="2755548"/>
              <a:ext cx="2061123" cy="208144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2C4B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" name="Graphic 5" descr="Thought bubble outline">
              <a:extLst>
                <a:ext uri="{FF2B5EF4-FFF2-40B4-BE49-F238E27FC236}">
                  <a16:creationId xmlns:a16="http://schemas.microsoft.com/office/drawing/2014/main" id="{E0930AB8-1028-9530-12B3-7950EDC90E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12458" y="3059304"/>
              <a:ext cx="1413069" cy="1413069"/>
            </a:xfrm>
            <a:prstGeom prst="rect">
              <a:avLst/>
            </a:prstGeom>
          </p:spPr>
        </p:pic>
      </p:grpSp>
      <p:pic>
        <p:nvPicPr>
          <p:cNvPr id="5" name="Picture 4" descr="A close up of a logo&#10;&#10;AI-generated content may be incorrect.">
            <a:extLst>
              <a:ext uri="{FF2B5EF4-FFF2-40B4-BE49-F238E27FC236}">
                <a16:creationId xmlns:a16="http://schemas.microsoft.com/office/drawing/2014/main" id="{18050A2B-DD0C-94C9-FF0F-367DBF49E1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4" t="15927" b="24325"/>
          <a:stretch/>
        </p:blipFill>
        <p:spPr>
          <a:xfrm>
            <a:off x="9232561" y="340009"/>
            <a:ext cx="2959439" cy="133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23776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new your RWVP early presentation.potx" id="{0BB0D2C4-7AF5-4EBA-9767-195F12EC39CB}" vid="{AE162735-E647-4B4B-BBDE-7B490E92FA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276A5659B5EE42B9EE70F422926A3D" ma:contentTypeVersion="11" ma:contentTypeDescription="Create a new document." ma:contentTypeScope="" ma:versionID="d9beeaa8fdb2270a41109a6d69a099d4">
  <xsd:schema xmlns:xsd="http://www.w3.org/2001/XMLSchema" xmlns:xs="http://www.w3.org/2001/XMLSchema" xmlns:p="http://schemas.microsoft.com/office/2006/metadata/properties" xmlns:ns2="75ab5e9e-b56c-4cd4-b938-52be4dc861f3" xmlns:ns3="eedc7b39-aa15-4599-b460-e41e46f8848e" targetNamespace="http://schemas.microsoft.com/office/2006/metadata/properties" ma:root="true" ma:fieldsID="0467a408a3b58fa728ee5858e63f42ed" ns2:_="" ns3:_="">
    <xsd:import namespace="75ab5e9e-b56c-4cd4-b938-52be4dc861f3"/>
    <xsd:import namespace="eedc7b39-aa15-4599-b460-e41e46f8848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b5e9e-b56c-4cd4-b938-52be4dc861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85cb8638-be13-45bc-8265-3772497f08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dc7b39-aa15-4599-b460-e41e46f8848e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21355a0-c7d7-48aa-a325-8c704d457a1e}" ma:internalName="TaxCatchAll" ma:showField="CatchAllData" ma:web="eedc7b39-aa15-4599-b460-e41e46f8848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ab5e9e-b56c-4cd4-b938-52be4dc861f3">
      <Terms xmlns="http://schemas.microsoft.com/office/infopath/2007/PartnerControls"/>
    </lcf76f155ced4ddcb4097134ff3c332f>
    <TaxCatchAll xmlns="eedc7b39-aa15-4599-b460-e41e46f8848e" xsi:nil="true"/>
  </documentManagement>
</p:properties>
</file>

<file path=customXml/itemProps1.xml><?xml version="1.0" encoding="utf-8"?>
<ds:datastoreItem xmlns:ds="http://schemas.openxmlformats.org/officeDocument/2006/customXml" ds:itemID="{23ABA9B2-CEE1-415D-B5DC-DCB6502157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b5e9e-b56c-4cd4-b938-52be4dc861f3"/>
    <ds:schemaRef ds:uri="eedc7b39-aa15-4599-b460-e41e46f8848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A68EFDF-BEDB-4EF3-86A4-52975434EA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220C85-1021-45B0-82CA-711DD7E6A7FF}">
  <ds:schemaRefs>
    <ds:schemaRef ds:uri="75ab5e9e-b56c-4cd4-b938-52be4dc861f3"/>
    <ds:schemaRef ds:uri="eedc7b39-aa15-4599-b460-e41e46f8848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Renew your RWVP early presentation</Template>
  <TotalTime>58</TotalTime>
  <Words>319</Words>
  <Application>Microsoft Office PowerPoint</Application>
  <PresentationFormat>Widescreen</PresentationFormat>
  <Paragraphs>39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Renew your RWVP early</vt:lpstr>
      <vt:lpstr>Renew your RWVP early</vt:lpstr>
      <vt:lpstr>Renew your RWVP early</vt:lpstr>
      <vt:lpstr>Renew your RWVP early</vt:lpstr>
      <vt:lpstr>Renew your RWVP early</vt:lpstr>
      <vt:lpstr>Renew your RWVP early</vt:lpstr>
      <vt:lpstr>Renew your RWVP early</vt:lpstr>
      <vt:lpstr>Contact us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Jayasekara, Ruvini</dc:creator>
  <cp:lastModifiedBy>Gyler, Elizabeth</cp:lastModifiedBy>
  <cp:revision>4</cp:revision>
  <dcterms:created xsi:type="dcterms:W3CDTF">2025-10-13T21:33:31Z</dcterms:created>
  <dcterms:modified xsi:type="dcterms:W3CDTF">2026-06-22T01:47:39Z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0x0101006C276A5659B5EE42B9EE70F422926A3D</vt:lpwstr>
  </property>
  <property fmtid="{D5CDD505-2E9C-101B-9397-08002B2CF9AE}" pid="3" name="MediaServiceImageTags">
    <vt:lpwstr/>
  </property>
</Properties>
</file>