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9" r:id="rId4"/>
    <p:sldId id="285" r:id="rId5"/>
    <p:sldId id="262" r:id="rId6"/>
    <p:sldId id="266" r:id="rId7"/>
    <p:sldId id="287" r:id="rId8"/>
    <p:sldId id="264" r:id="rId9"/>
    <p:sldId id="265" r:id="rId10"/>
    <p:sldId id="294" r:id="rId11"/>
    <p:sldId id="267" r:id="rId12"/>
    <p:sldId id="288" r:id="rId13"/>
    <p:sldId id="286" r:id="rId14"/>
    <p:sldId id="269" r:id="rId15"/>
    <p:sldId id="271" r:id="rId16"/>
    <p:sldId id="273" r:id="rId17"/>
    <p:sldId id="272" r:id="rId18"/>
    <p:sldId id="292" r:id="rId19"/>
    <p:sldId id="293" r:id="rId20"/>
    <p:sldId id="281" r:id="rId21"/>
    <p:sldId id="291" r:id="rId22"/>
    <p:sldId id="274" r:id="rId23"/>
    <p:sldId id="283" r:id="rId24"/>
    <p:sldId id="279" r:id="rId25"/>
    <p:sldId id="289" r:id="rId26"/>
    <p:sldId id="29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ser, Bailey" initials="FB" lastIdx="2" clrIdx="0">
    <p:extLst>
      <p:ext uri="{19B8F6BF-5375-455C-9EA6-DF929625EA0E}">
        <p15:presenceInfo xmlns:p15="http://schemas.microsoft.com/office/powerpoint/2012/main" userId="S-1-5-21-1944529825-1261314004-153769433-1534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938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61" autoAdjust="0"/>
    <p:restoredTop sz="94660"/>
  </p:normalViewPr>
  <p:slideViewPr>
    <p:cSldViewPr snapToGrid="0">
      <p:cViewPr varScale="1">
        <p:scale>
          <a:sx n="122" d="100"/>
          <a:sy n="122" d="100"/>
        </p:scale>
        <p:origin x="108"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3DE83CE9-298F-4204-A277-D90983626644}" type="datetimeFigureOut">
              <a:rPr lang="en-AU" smtClean="0"/>
              <a:t>26/06/2023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B153BFB-1440-437F-9D42-6F4116EBA7AF}" type="slidenum">
              <a:rPr lang="en-AU" smtClean="0"/>
              <a:t>‹#›</a:t>
            </a:fld>
            <a:endParaRPr lang="en-AU"/>
          </a:p>
        </p:txBody>
      </p:sp>
    </p:spTree>
    <p:extLst>
      <p:ext uri="{BB962C8B-B14F-4D97-AF65-F5344CB8AC3E}">
        <p14:creationId xmlns:p14="http://schemas.microsoft.com/office/powerpoint/2010/main" val="187163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DE83CE9-298F-4204-A277-D90983626644}" type="datetimeFigureOut">
              <a:rPr lang="en-AU" smtClean="0"/>
              <a:t>26/06/2023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B153BFB-1440-437F-9D42-6F4116EBA7AF}" type="slidenum">
              <a:rPr lang="en-AU" smtClean="0"/>
              <a:t>‹#›</a:t>
            </a:fld>
            <a:endParaRPr lang="en-AU"/>
          </a:p>
        </p:txBody>
      </p:sp>
    </p:spTree>
    <p:extLst>
      <p:ext uri="{BB962C8B-B14F-4D97-AF65-F5344CB8AC3E}">
        <p14:creationId xmlns:p14="http://schemas.microsoft.com/office/powerpoint/2010/main" val="2643042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DE83CE9-298F-4204-A277-D90983626644}" type="datetimeFigureOut">
              <a:rPr lang="en-AU" smtClean="0"/>
              <a:t>26/06/2023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B153BFB-1440-437F-9D42-6F4116EBA7AF}" type="slidenum">
              <a:rPr lang="en-AU" smtClean="0"/>
              <a:t>‹#›</a:t>
            </a:fld>
            <a:endParaRPr lang="en-AU"/>
          </a:p>
        </p:txBody>
      </p:sp>
    </p:spTree>
    <p:extLst>
      <p:ext uri="{BB962C8B-B14F-4D97-AF65-F5344CB8AC3E}">
        <p14:creationId xmlns:p14="http://schemas.microsoft.com/office/powerpoint/2010/main" val="4039260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DE83CE9-298F-4204-A277-D90983626644}" type="datetimeFigureOut">
              <a:rPr lang="en-AU" smtClean="0"/>
              <a:t>26/06/2023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B153BFB-1440-437F-9D42-6F4116EBA7AF}" type="slidenum">
              <a:rPr lang="en-AU" smtClean="0"/>
              <a:t>‹#›</a:t>
            </a:fld>
            <a:endParaRPr lang="en-AU"/>
          </a:p>
        </p:txBody>
      </p:sp>
    </p:spTree>
    <p:extLst>
      <p:ext uri="{BB962C8B-B14F-4D97-AF65-F5344CB8AC3E}">
        <p14:creationId xmlns:p14="http://schemas.microsoft.com/office/powerpoint/2010/main" val="347124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E83CE9-298F-4204-A277-D90983626644}" type="datetimeFigureOut">
              <a:rPr lang="en-AU" smtClean="0"/>
              <a:t>26/06/2023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B153BFB-1440-437F-9D42-6F4116EBA7AF}" type="slidenum">
              <a:rPr lang="en-AU" smtClean="0"/>
              <a:t>‹#›</a:t>
            </a:fld>
            <a:endParaRPr lang="en-AU"/>
          </a:p>
        </p:txBody>
      </p:sp>
    </p:spTree>
    <p:extLst>
      <p:ext uri="{BB962C8B-B14F-4D97-AF65-F5344CB8AC3E}">
        <p14:creationId xmlns:p14="http://schemas.microsoft.com/office/powerpoint/2010/main" val="18159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3DE83CE9-298F-4204-A277-D90983626644}" type="datetimeFigureOut">
              <a:rPr lang="en-AU" smtClean="0"/>
              <a:t>26/06/2023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B153BFB-1440-437F-9D42-6F4116EBA7AF}" type="slidenum">
              <a:rPr lang="en-AU" smtClean="0"/>
              <a:t>‹#›</a:t>
            </a:fld>
            <a:endParaRPr lang="en-AU"/>
          </a:p>
        </p:txBody>
      </p:sp>
    </p:spTree>
    <p:extLst>
      <p:ext uri="{BB962C8B-B14F-4D97-AF65-F5344CB8AC3E}">
        <p14:creationId xmlns:p14="http://schemas.microsoft.com/office/powerpoint/2010/main" val="843074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3DE83CE9-298F-4204-A277-D90983626644}" type="datetimeFigureOut">
              <a:rPr lang="en-AU" smtClean="0"/>
              <a:t>26/06/2023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B153BFB-1440-437F-9D42-6F4116EBA7AF}" type="slidenum">
              <a:rPr lang="en-AU" smtClean="0"/>
              <a:t>‹#›</a:t>
            </a:fld>
            <a:endParaRPr lang="en-AU"/>
          </a:p>
        </p:txBody>
      </p:sp>
    </p:spTree>
    <p:extLst>
      <p:ext uri="{BB962C8B-B14F-4D97-AF65-F5344CB8AC3E}">
        <p14:creationId xmlns:p14="http://schemas.microsoft.com/office/powerpoint/2010/main" val="4069096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3DE83CE9-298F-4204-A277-D90983626644}" type="datetimeFigureOut">
              <a:rPr lang="en-AU" smtClean="0"/>
              <a:t>26/06/2023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B153BFB-1440-437F-9D42-6F4116EBA7AF}" type="slidenum">
              <a:rPr lang="en-AU" smtClean="0"/>
              <a:t>‹#›</a:t>
            </a:fld>
            <a:endParaRPr lang="en-AU"/>
          </a:p>
        </p:txBody>
      </p:sp>
    </p:spTree>
    <p:extLst>
      <p:ext uri="{BB962C8B-B14F-4D97-AF65-F5344CB8AC3E}">
        <p14:creationId xmlns:p14="http://schemas.microsoft.com/office/powerpoint/2010/main" val="912916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83CE9-298F-4204-A277-D90983626644}" type="datetimeFigureOut">
              <a:rPr lang="en-AU" smtClean="0"/>
              <a:t>26/06/2023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B153BFB-1440-437F-9D42-6F4116EBA7AF}" type="slidenum">
              <a:rPr lang="en-AU" smtClean="0"/>
              <a:t>‹#›</a:t>
            </a:fld>
            <a:endParaRPr lang="en-AU"/>
          </a:p>
        </p:txBody>
      </p:sp>
    </p:spTree>
    <p:extLst>
      <p:ext uri="{BB962C8B-B14F-4D97-AF65-F5344CB8AC3E}">
        <p14:creationId xmlns:p14="http://schemas.microsoft.com/office/powerpoint/2010/main" val="2619807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E83CE9-298F-4204-A277-D90983626644}" type="datetimeFigureOut">
              <a:rPr lang="en-AU" smtClean="0"/>
              <a:t>26/06/2023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B153BFB-1440-437F-9D42-6F4116EBA7AF}" type="slidenum">
              <a:rPr lang="en-AU" smtClean="0"/>
              <a:t>‹#›</a:t>
            </a:fld>
            <a:endParaRPr lang="en-AU"/>
          </a:p>
        </p:txBody>
      </p:sp>
    </p:spTree>
    <p:extLst>
      <p:ext uri="{BB962C8B-B14F-4D97-AF65-F5344CB8AC3E}">
        <p14:creationId xmlns:p14="http://schemas.microsoft.com/office/powerpoint/2010/main" val="2222272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E83CE9-298F-4204-A277-D90983626644}" type="datetimeFigureOut">
              <a:rPr lang="en-AU" smtClean="0"/>
              <a:t>26/06/2023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B153BFB-1440-437F-9D42-6F4116EBA7AF}" type="slidenum">
              <a:rPr lang="en-AU" smtClean="0"/>
              <a:t>‹#›</a:t>
            </a:fld>
            <a:endParaRPr lang="en-AU"/>
          </a:p>
        </p:txBody>
      </p:sp>
    </p:spTree>
    <p:extLst>
      <p:ext uri="{BB962C8B-B14F-4D97-AF65-F5344CB8AC3E}">
        <p14:creationId xmlns:p14="http://schemas.microsoft.com/office/powerpoint/2010/main" val="2914916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83CE9-298F-4204-A277-D90983626644}" type="datetimeFigureOut">
              <a:rPr lang="en-AU" smtClean="0"/>
              <a:t>26/06/2023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3BFB-1440-437F-9D42-6F4116EBA7AF}" type="slidenum">
              <a:rPr lang="en-AU" smtClean="0"/>
              <a:t>‹#›</a:t>
            </a:fld>
            <a:endParaRPr lang="en-AU"/>
          </a:p>
        </p:txBody>
      </p:sp>
    </p:spTree>
    <p:extLst>
      <p:ext uri="{BB962C8B-B14F-4D97-AF65-F5344CB8AC3E}">
        <p14:creationId xmlns:p14="http://schemas.microsoft.com/office/powerpoint/2010/main" val="559902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justice.tas.gov.au/commissioners-for-declarations-and-justices-of-the-peace"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justice.tas.gov.au/commissioners-for-declarations-and-justices-of-the-peace"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supremecourt.tas.gov.au/the-court/notaries-public/"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legislation.tas.gov.au/" TargetMode="External"/><Relationship Id="rId7" Type="http://schemas.openxmlformats.org/officeDocument/2006/relationships/hyperlink" Target="http://www.justice.tas.gov.au/statutory-declaration"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hyperlink" Target="http://www.supremecourt.tas.gov.au/" TargetMode="External"/><Relationship Id="rId5" Type="http://schemas.openxmlformats.org/officeDocument/2006/relationships/hyperlink" Target="http://www.justice.tas.gov.au/" TargetMode="External"/><Relationship Id="rId4" Type="http://schemas.openxmlformats.org/officeDocument/2006/relationships/hyperlink" Target="http://www.legislation.gov.au/"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secretary@justice.tas.gov.au"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justice.tas.gov.a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justice.tas.gov.au/statutory-declara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3823991-6F5F-45D3-883F-8179BE10396D}"/>
              </a:ext>
            </a:extLst>
          </p:cNvPr>
          <p:cNvSpPr txBox="1">
            <a:spLocks/>
          </p:cNvSpPr>
          <p:nvPr/>
        </p:nvSpPr>
        <p:spPr>
          <a:xfrm>
            <a:off x="783771" y="2283482"/>
            <a:ext cx="7955783" cy="891250"/>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dirty="0" smtClean="0">
                <a:solidFill>
                  <a:srgbClr val="09384B"/>
                </a:solidFill>
                <a:latin typeface="Gill Sans MT" panose="020B0502020104020203" pitchFamily="34" charset="0"/>
              </a:rPr>
              <a:t>The Role of Commissioners for Declarations</a:t>
            </a:r>
            <a:endParaRPr lang="en-US" dirty="0">
              <a:solidFill>
                <a:srgbClr val="09384B"/>
              </a:solidFill>
              <a:latin typeface="Gill Sans MT" panose="020B0502020104020203" pitchFamily="34" charset="0"/>
            </a:endParaRPr>
          </a:p>
        </p:txBody>
      </p:sp>
    </p:spTree>
    <p:extLst>
      <p:ext uri="{BB962C8B-B14F-4D97-AF65-F5344CB8AC3E}">
        <p14:creationId xmlns:p14="http://schemas.microsoft.com/office/powerpoint/2010/main" val="600308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3612" y="365125"/>
            <a:ext cx="8671066" cy="1046581"/>
          </a:xfrm>
        </p:spPr>
        <p:txBody>
          <a:bodyPr/>
          <a:lstStyle/>
          <a:p>
            <a:r>
              <a:rPr lang="en-AU" dirty="0" smtClean="0">
                <a:latin typeface="Gill Sans MT" panose="020B0502020104020203" pitchFamily="34" charset="0"/>
              </a:rPr>
              <a:t>Form of Statutory Declarations </a:t>
            </a:r>
            <a:endParaRPr lang="en-AU" dirty="0">
              <a:latin typeface="Gill Sans MT" panose="020B0502020104020203" pitchFamily="34" charset="0"/>
            </a:endParaRPr>
          </a:p>
        </p:txBody>
      </p:sp>
      <p:sp>
        <p:nvSpPr>
          <p:cNvPr id="3" name="Content Placeholder 2"/>
          <p:cNvSpPr>
            <a:spLocks noGrp="1"/>
          </p:cNvSpPr>
          <p:nvPr>
            <p:ph idx="1"/>
          </p:nvPr>
        </p:nvSpPr>
        <p:spPr>
          <a:xfrm>
            <a:off x="613612" y="1669351"/>
            <a:ext cx="10159999" cy="4397423"/>
          </a:xfrm>
        </p:spPr>
        <p:txBody>
          <a:bodyPr>
            <a:normAutofit/>
          </a:bodyPr>
          <a:lstStyle/>
          <a:p>
            <a:pPr marL="0" lvl="1" indent="0">
              <a:lnSpc>
                <a:spcPct val="100000"/>
              </a:lnSpc>
              <a:spcBef>
                <a:spcPts val="1000"/>
              </a:spcBef>
              <a:buNone/>
            </a:pPr>
            <a:r>
              <a:rPr lang="en-AU" sz="2600" dirty="0" smtClean="0">
                <a:latin typeface="Gill Sans MT" panose="020B0502020104020203" pitchFamily="34" charset="0"/>
              </a:rPr>
              <a:t>A statutory declaration under Commonwealth law must be in the form prescribed by section 8 of the </a:t>
            </a:r>
            <a:r>
              <a:rPr lang="en-AU" sz="2600" i="1" dirty="0" smtClean="0">
                <a:latin typeface="Gill Sans MT" panose="020B0502020104020203" pitchFamily="34" charset="0"/>
              </a:rPr>
              <a:t>Statutory Declarations Act 1959 </a:t>
            </a:r>
            <a:r>
              <a:rPr lang="en-AU" sz="2600" dirty="0" smtClean="0">
                <a:latin typeface="Gill Sans MT" panose="020B0502020104020203" pitchFamily="34" charset="0"/>
              </a:rPr>
              <a:t>(Commonwealth).</a:t>
            </a:r>
          </a:p>
          <a:p>
            <a:pPr marL="0" lvl="1" indent="0">
              <a:lnSpc>
                <a:spcPct val="100000"/>
              </a:lnSpc>
              <a:spcBef>
                <a:spcPts val="1000"/>
              </a:spcBef>
              <a:buNone/>
            </a:pPr>
            <a:r>
              <a:rPr lang="en-AU" sz="2600" dirty="0" smtClean="0">
                <a:latin typeface="Gill Sans MT" panose="020B0502020104020203" pitchFamily="34" charset="0"/>
              </a:rPr>
              <a:t>It begins with the same words as a declaration under Tasmanian law. The only difference between the declarations is the closing clause.  A Commonwealth declaration ends with these words:</a:t>
            </a:r>
          </a:p>
          <a:p>
            <a:pPr marL="457200" lvl="2" indent="0">
              <a:lnSpc>
                <a:spcPct val="100000"/>
              </a:lnSpc>
              <a:spcBef>
                <a:spcPts val="1000"/>
              </a:spcBef>
              <a:buNone/>
            </a:pPr>
            <a:r>
              <a:rPr lang="en-AU" sz="2200" dirty="0">
                <a:latin typeface="Gill Sans MT" panose="020B0502020104020203" pitchFamily="34" charset="0"/>
              </a:rPr>
              <a:t>I understand that a person who intentionally makes a false statement in a statutory declaration is guilty of an offence under section 11 of the </a:t>
            </a:r>
            <a:r>
              <a:rPr lang="en-AU" sz="2200" i="1" dirty="0">
                <a:latin typeface="Gill Sans MT" panose="020B0502020104020203" pitchFamily="34" charset="0"/>
              </a:rPr>
              <a:t>Statutory Declarations Act 1959</a:t>
            </a:r>
            <a:r>
              <a:rPr lang="en-AU" sz="2200" dirty="0">
                <a:latin typeface="Gill Sans MT" panose="020B0502020104020203" pitchFamily="34" charset="0"/>
              </a:rPr>
              <a:t>, and I believe that the statements in this declaration are true in every particular.</a:t>
            </a:r>
          </a:p>
          <a:p>
            <a:endParaRPr lang="en-AU" dirty="0">
              <a:latin typeface="Gill Sans MT" panose="020B0502020104020203" pitchFamily="34" charset="0"/>
            </a:endParaRPr>
          </a:p>
        </p:txBody>
      </p:sp>
    </p:spTree>
    <p:extLst>
      <p:ext uri="{BB962C8B-B14F-4D97-AF65-F5344CB8AC3E}">
        <p14:creationId xmlns:p14="http://schemas.microsoft.com/office/powerpoint/2010/main" val="2300054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446477" cy="1325563"/>
          </a:xfrm>
        </p:spPr>
        <p:txBody>
          <a:bodyPr/>
          <a:lstStyle/>
          <a:p>
            <a:r>
              <a:rPr lang="en-AU" dirty="0">
                <a:latin typeface="Gill Sans MT" panose="020B0502020104020203" pitchFamily="34" charset="0"/>
              </a:rPr>
              <a:t>Witnessing </a:t>
            </a:r>
            <a:r>
              <a:rPr lang="en-AU" dirty="0" smtClean="0">
                <a:latin typeface="Gill Sans MT" panose="020B0502020104020203" pitchFamily="34" charset="0"/>
              </a:rPr>
              <a:t>a Statutory Declaration</a:t>
            </a:r>
            <a:endParaRPr lang="en-AU" dirty="0">
              <a:latin typeface="Gill Sans MT" panose="020B0502020104020203" pitchFamily="34" charset="0"/>
            </a:endParaRPr>
          </a:p>
        </p:txBody>
      </p:sp>
      <p:sp>
        <p:nvSpPr>
          <p:cNvPr id="3" name="Content Placeholder 2"/>
          <p:cNvSpPr>
            <a:spLocks noGrp="1"/>
          </p:cNvSpPr>
          <p:nvPr>
            <p:ph idx="1"/>
          </p:nvPr>
        </p:nvSpPr>
        <p:spPr>
          <a:xfrm>
            <a:off x="838201" y="1690688"/>
            <a:ext cx="9804816" cy="4678028"/>
          </a:xfrm>
        </p:spPr>
        <p:txBody>
          <a:bodyPr>
            <a:noAutofit/>
          </a:bodyPr>
          <a:lstStyle/>
          <a:p>
            <a:pPr>
              <a:spcBef>
                <a:spcPts val="1800"/>
              </a:spcBef>
            </a:pPr>
            <a:r>
              <a:rPr lang="en-AU" dirty="0">
                <a:latin typeface="Gill Sans MT" panose="020B0502020104020203" pitchFamily="34" charset="0"/>
              </a:rPr>
              <a:t>Declarations are personal, so if any are presented with the seal of a company or corporation or signed in a business or firm's name they are </a:t>
            </a:r>
            <a:r>
              <a:rPr lang="en-AU" b="1" u="sng" dirty="0">
                <a:latin typeface="Gill Sans MT" panose="020B0502020104020203" pitchFamily="34" charset="0"/>
              </a:rPr>
              <a:t>NOT</a:t>
            </a:r>
            <a:r>
              <a:rPr lang="en-AU" dirty="0">
                <a:latin typeface="Gill Sans MT" panose="020B0502020104020203" pitchFamily="34" charset="0"/>
              </a:rPr>
              <a:t> acceptable</a:t>
            </a:r>
            <a:r>
              <a:rPr lang="en-AU" dirty="0" smtClean="0">
                <a:latin typeface="Gill Sans MT" panose="020B0502020104020203" pitchFamily="34" charset="0"/>
              </a:rPr>
              <a:t>.</a:t>
            </a:r>
          </a:p>
          <a:p>
            <a:pPr>
              <a:spcBef>
                <a:spcPts val="1800"/>
              </a:spcBef>
            </a:pPr>
            <a:r>
              <a:rPr lang="en-AU" dirty="0" smtClean="0">
                <a:latin typeface="Gill Sans MT" panose="020B0502020104020203" pitchFamily="34" charset="0"/>
              </a:rPr>
              <a:t>Never </a:t>
            </a:r>
            <a:r>
              <a:rPr lang="en-AU" dirty="0">
                <a:latin typeface="Gill Sans MT" panose="020B0502020104020203" pitchFamily="34" charset="0"/>
              </a:rPr>
              <a:t>witness a statutory declaration that has no content in it – in other words, never witness any blank document or </a:t>
            </a:r>
            <a:r>
              <a:rPr lang="en-AU" dirty="0" smtClean="0">
                <a:latin typeface="Gill Sans MT" panose="020B0502020104020203" pitchFamily="34" charset="0"/>
              </a:rPr>
              <a:t>any</a:t>
            </a:r>
            <a:br>
              <a:rPr lang="en-AU" dirty="0" smtClean="0">
                <a:latin typeface="Gill Sans MT" panose="020B0502020104020203" pitchFamily="34" charset="0"/>
              </a:rPr>
            </a:br>
            <a:r>
              <a:rPr lang="en-AU" dirty="0" smtClean="0">
                <a:latin typeface="Gill Sans MT" panose="020B0502020104020203" pitchFamily="34" charset="0"/>
              </a:rPr>
              <a:t>pre-signed </a:t>
            </a:r>
            <a:r>
              <a:rPr lang="en-AU" dirty="0">
                <a:latin typeface="Gill Sans MT" panose="020B0502020104020203" pitchFamily="34" charset="0"/>
              </a:rPr>
              <a:t>document.</a:t>
            </a:r>
          </a:p>
          <a:p>
            <a:pPr>
              <a:spcBef>
                <a:spcPts val="1800"/>
              </a:spcBef>
            </a:pPr>
            <a:r>
              <a:rPr lang="en-AU" dirty="0">
                <a:latin typeface="Gill Sans MT" panose="020B0502020104020203" pitchFamily="34" charset="0"/>
              </a:rPr>
              <a:t>If a statutory declaration </a:t>
            </a:r>
            <a:r>
              <a:rPr lang="en-AU" dirty="0" smtClean="0">
                <a:latin typeface="Gill Sans MT" panose="020B0502020104020203" pitchFamily="34" charset="0"/>
              </a:rPr>
              <a:t>does not </a:t>
            </a:r>
            <a:r>
              <a:rPr lang="en-AU" dirty="0">
                <a:latin typeface="Gill Sans MT" panose="020B0502020104020203" pitchFamily="34" charset="0"/>
              </a:rPr>
              <a:t>take up a full page, it is good practice to rule a diagonal line across the remainder of the page before you sign it to ensure nothing is added later on.</a:t>
            </a:r>
          </a:p>
          <a:p>
            <a:pPr>
              <a:spcBef>
                <a:spcPts val="1800"/>
              </a:spcBef>
            </a:pPr>
            <a:endParaRPr lang="en-AU" dirty="0">
              <a:latin typeface="Gill Sans MT" panose="020B0502020104020203" pitchFamily="34" charset="0"/>
            </a:endParaRPr>
          </a:p>
          <a:p>
            <a:pPr>
              <a:spcBef>
                <a:spcPts val="1800"/>
              </a:spcBef>
            </a:pPr>
            <a:endParaRPr lang="en-AU" sz="2800" dirty="0">
              <a:latin typeface="Gill Sans MT" panose="020B0502020104020203" pitchFamily="34" charset="0"/>
            </a:endParaRPr>
          </a:p>
        </p:txBody>
      </p:sp>
    </p:spTree>
    <p:extLst>
      <p:ext uri="{BB962C8B-B14F-4D97-AF65-F5344CB8AC3E}">
        <p14:creationId xmlns:p14="http://schemas.microsoft.com/office/powerpoint/2010/main" val="866121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446477" cy="1325563"/>
          </a:xfrm>
        </p:spPr>
        <p:txBody>
          <a:bodyPr/>
          <a:lstStyle/>
          <a:p>
            <a:r>
              <a:rPr lang="en-AU" dirty="0">
                <a:latin typeface="Gill Sans MT" panose="020B0502020104020203" pitchFamily="34" charset="0"/>
              </a:rPr>
              <a:t>Witnessing </a:t>
            </a:r>
            <a:r>
              <a:rPr lang="en-AU" dirty="0" smtClean="0">
                <a:latin typeface="Gill Sans MT" panose="020B0502020104020203" pitchFamily="34" charset="0"/>
              </a:rPr>
              <a:t>a Statutory Declaration</a:t>
            </a:r>
            <a:endParaRPr lang="en-AU" dirty="0">
              <a:latin typeface="Gill Sans MT" panose="020B0502020104020203" pitchFamily="34" charset="0"/>
            </a:endParaRPr>
          </a:p>
        </p:txBody>
      </p:sp>
      <p:sp>
        <p:nvSpPr>
          <p:cNvPr id="3" name="Content Placeholder 2"/>
          <p:cNvSpPr>
            <a:spLocks noGrp="1"/>
          </p:cNvSpPr>
          <p:nvPr>
            <p:ph idx="1"/>
          </p:nvPr>
        </p:nvSpPr>
        <p:spPr>
          <a:xfrm>
            <a:off x="838200" y="1690688"/>
            <a:ext cx="10210101" cy="4678028"/>
          </a:xfrm>
        </p:spPr>
        <p:txBody>
          <a:bodyPr>
            <a:noAutofit/>
          </a:bodyPr>
          <a:lstStyle/>
          <a:p>
            <a:pPr>
              <a:spcBef>
                <a:spcPts val="1800"/>
              </a:spcBef>
            </a:pPr>
            <a:r>
              <a:rPr lang="en-AU" dirty="0" smtClean="0">
                <a:latin typeface="Gill Sans MT" panose="020B0502020104020203" pitchFamily="34" charset="0"/>
              </a:rPr>
              <a:t>Statutory declarations require you to witness a person signing the declaration and hearing the person declare that the document is true and correct. </a:t>
            </a:r>
          </a:p>
          <a:p>
            <a:pPr>
              <a:spcBef>
                <a:spcPts val="1800"/>
              </a:spcBef>
            </a:pPr>
            <a:r>
              <a:rPr lang="en-AU" dirty="0" smtClean="0">
                <a:latin typeface="Gill Sans MT" panose="020B0502020104020203" pitchFamily="34" charset="0"/>
              </a:rPr>
              <a:t>You </a:t>
            </a:r>
            <a:r>
              <a:rPr lang="en-AU" dirty="0">
                <a:latin typeface="Gill Sans MT" panose="020B0502020104020203" pitchFamily="34" charset="0"/>
              </a:rPr>
              <a:t>may ask the </a:t>
            </a:r>
            <a:r>
              <a:rPr lang="en-AU" dirty="0" smtClean="0">
                <a:latin typeface="Gill Sans MT" panose="020B0502020104020203" pitchFamily="34" charset="0"/>
              </a:rPr>
              <a:t>declarant:</a:t>
            </a:r>
            <a:endParaRPr lang="en-AU" dirty="0">
              <a:latin typeface="Gill Sans MT" panose="020B0502020104020203" pitchFamily="34" charset="0"/>
            </a:endParaRPr>
          </a:p>
          <a:p>
            <a:pPr marL="457200" lvl="1" indent="0">
              <a:spcBef>
                <a:spcPts val="1800"/>
              </a:spcBef>
              <a:buNone/>
            </a:pPr>
            <a:r>
              <a:rPr lang="en-AU" sz="2800" i="1" dirty="0" smtClean="0">
                <a:latin typeface="Gill Sans MT" panose="020B0502020104020203" pitchFamily="34" charset="0"/>
              </a:rPr>
              <a:t>Do </a:t>
            </a:r>
            <a:r>
              <a:rPr lang="en-AU" sz="2800" i="1" dirty="0">
                <a:latin typeface="Gill Sans MT" panose="020B0502020104020203" pitchFamily="34" charset="0"/>
              </a:rPr>
              <a:t>you solemnly and sincerely declare that the contents of this document are true and correct to the best of your knowledge and belief?</a:t>
            </a:r>
          </a:p>
          <a:p>
            <a:pPr marL="457200" lvl="1" indent="0">
              <a:spcBef>
                <a:spcPts val="1800"/>
              </a:spcBef>
              <a:buNone/>
            </a:pPr>
            <a:r>
              <a:rPr lang="en-AU" sz="2800" dirty="0">
                <a:latin typeface="Gill Sans MT" panose="020B0502020104020203" pitchFamily="34" charset="0"/>
              </a:rPr>
              <a:t> The declarant must answer “</a:t>
            </a:r>
            <a:r>
              <a:rPr lang="en-AU" sz="2800" i="1" dirty="0">
                <a:latin typeface="Gill Sans MT" panose="020B0502020104020203" pitchFamily="34" charset="0"/>
              </a:rPr>
              <a:t>I declare</a:t>
            </a:r>
            <a:r>
              <a:rPr lang="en-AU" sz="2800" dirty="0">
                <a:latin typeface="Gill Sans MT" panose="020B0502020104020203" pitchFamily="34" charset="0"/>
              </a:rPr>
              <a:t>” or “</a:t>
            </a:r>
            <a:r>
              <a:rPr lang="en-AU" sz="2800" i="1" dirty="0">
                <a:latin typeface="Gill Sans MT" panose="020B0502020104020203" pitchFamily="34" charset="0"/>
              </a:rPr>
              <a:t>I do</a:t>
            </a:r>
            <a:r>
              <a:rPr lang="en-AU" sz="2800" dirty="0" smtClean="0">
                <a:latin typeface="Gill Sans MT" panose="020B0502020104020203" pitchFamily="34" charset="0"/>
              </a:rPr>
              <a:t>”.</a:t>
            </a:r>
            <a:endParaRPr lang="en-AU" sz="2800" dirty="0">
              <a:latin typeface="Gill Sans MT" panose="020B0502020104020203" pitchFamily="34" charset="0"/>
            </a:endParaRPr>
          </a:p>
        </p:txBody>
      </p:sp>
    </p:spTree>
    <p:extLst>
      <p:ext uri="{BB962C8B-B14F-4D97-AF65-F5344CB8AC3E}">
        <p14:creationId xmlns:p14="http://schemas.microsoft.com/office/powerpoint/2010/main" val="1274264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446477" cy="1325563"/>
          </a:xfrm>
        </p:spPr>
        <p:txBody>
          <a:bodyPr/>
          <a:lstStyle/>
          <a:p>
            <a:r>
              <a:rPr lang="en-AU" dirty="0">
                <a:latin typeface="Gill Sans MT" panose="020B0502020104020203" pitchFamily="34" charset="0"/>
              </a:rPr>
              <a:t>Witnessing </a:t>
            </a:r>
            <a:r>
              <a:rPr lang="en-AU" dirty="0" smtClean="0">
                <a:latin typeface="Gill Sans MT" panose="020B0502020104020203" pitchFamily="34" charset="0"/>
              </a:rPr>
              <a:t>a Statutory Declaration</a:t>
            </a:r>
            <a:endParaRPr lang="en-AU" dirty="0">
              <a:latin typeface="Gill Sans MT" panose="020B0502020104020203" pitchFamily="34" charset="0"/>
            </a:endParaRPr>
          </a:p>
        </p:txBody>
      </p:sp>
      <p:sp>
        <p:nvSpPr>
          <p:cNvPr id="3" name="Content Placeholder 2"/>
          <p:cNvSpPr>
            <a:spLocks noGrp="1"/>
          </p:cNvSpPr>
          <p:nvPr>
            <p:ph idx="1"/>
          </p:nvPr>
        </p:nvSpPr>
        <p:spPr>
          <a:xfrm>
            <a:off x="838200" y="1899235"/>
            <a:ext cx="10210101" cy="4293017"/>
          </a:xfrm>
        </p:spPr>
        <p:txBody>
          <a:bodyPr>
            <a:normAutofit/>
          </a:bodyPr>
          <a:lstStyle/>
          <a:p>
            <a:pPr>
              <a:spcBef>
                <a:spcPts val="1800"/>
              </a:spcBef>
            </a:pPr>
            <a:r>
              <a:rPr lang="en-AU" dirty="0" smtClean="0">
                <a:latin typeface="Gill Sans MT" panose="020B0502020104020203" pitchFamily="34" charset="0"/>
              </a:rPr>
              <a:t>Commissioners should make </a:t>
            </a:r>
            <a:r>
              <a:rPr lang="en-AU" dirty="0">
                <a:latin typeface="Gill Sans MT" panose="020B0502020104020203" pitchFamily="34" charset="0"/>
              </a:rPr>
              <a:t>sure </a:t>
            </a:r>
            <a:r>
              <a:rPr lang="en-AU" dirty="0" smtClean="0">
                <a:latin typeface="Gill Sans MT" panose="020B0502020104020203" pitchFamily="34" charset="0"/>
              </a:rPr>
              <a:t>they hear </a:t>
            </a:r>
            <a:r>
              <a:rPr lang="en-AU" dirty="0">
                <a:latin typeface="Gill Sans MT" panose="020B0502020104020203" pitchFamily="34" charset="0"/>
              </a:rPr>
              <a:t>“</a:t>
            </a:r>
            <a:r>
              <a:rPr lang="en-AU" i="1" dirty="0">
                <a:latin typeface="Gill Sans MT" panose="020B0502020104020203" pitchFamily="34" charset="0"/>
              </a:rPr>
              <a:t>I declare</a:t>
            </a:r>
            <a:r>
              <a:rPr lang="en-AU" dirty="0">
                <a:latin typeface="Gill Sans MT" panose="020B0502020104020203" pitchFamily="34" charset="0"/>
              </a:rPr>
              <a:t>” or “</a:t>
            </a:r>
            <a:r>
              <a:rPr lang="en-AU" i="1" dirty="0">
                <a:latin typeface="Gill Sans MT" panose="020B0502020104020203" pitchFamily="34" charset="0"/>
              </a:rPr>
              <a:t>I do</a:t>
            </a:r>
            <a:r>
              <a:rPr lang="en-AU" dirty="0" smtClean="0">
                <a:latin typeface="Gill Sans MT" panose="020B0502020104020203" pitchFamily="34" charset="0"/>
              </a:rPr>
              <a:t>” before they:</a:t>
            </a:r>
          </a:p>
          <a:p>
            <a:pPr lvl="1">
              <a:spcBef>
                <a:spcPts val="1800"/>
              </a:spcBef>
            </a:pPr>
            <a:r>
              <a:rPr lang="en-AU" sz="2800" dirty="0" smtClean="0">
                <a:latin typeface="Gill Sans MT" panose="020B0502020104020203" pitchFamily="34" charset="0"/>
              </a:rPr>
              <a:t>initial </a:t>
            </a:r>
            <a:r>
              <a:rPr lang="en-AU" sz="2800" dirty="0">
                <a:latin typeface="Gill Sans MT" panose="020B0502020104020203" pitchFamily="34" charset="0"/>
              </a:rPr>
              <a:t>every deletion and alteration in the document after the declarant has initialled </a:t>
            </a:r>
            <a:r>
              <a:rPr lang="en-AU" sz="2800" dirty="0" smtClean="0">
                <a:latin typeface="Gill Sans MT" panose="020B0502020104020203" pitchFamily="34" charset="0"/>
              </a:rPr>
              <a:t>them</a:t>
            </a:r>
          </a:p>
          <a:p>
            <a:pPr lvl="1">
              <a:spcBef>
                <a:spcPts val="1800"/>
              </a:spcBef>
            </a:pPr>
            <a:r>
              <a:rPr lang="en-AU" sz="2800" dirty="0" smtClean="0">
                <a:latin typeface="Gill Sans MT" panose="020B0502020104020203" pitchFamily="34" charset="0"/>
              </a:rPr>
              <a:t>initial </a:t>
            </a:r>
            <a:r>
              <a:rPr lang="en-AU" sz="2800" dirty="0">
                <a:latin typeface="Gill Sans MT" panose="020B0502020104020203" pitchFamily="34" charset="0"/>
              </a:rPr>
              <a:t>the foot of every page of the declaration and sign the last page near the signature of the </a:t>
            </a:r>
            <a:r>
              <a:rPr lang="en-AU" sz="2800" dirty="0" smtClean="0">
                <a:latin typeface="Gill Sans MT" panose="020B0502020104020203" pitchFamily="34" charset="0"/>
              </a:rPr>
              <a:t>declarant</a:t>
            </a:r>
          </a:p>
          <a:p>
            <a:pPr lvl="1">
              <a:spcBef>
                <a:spcPts val="1800"/>
              </a:spcBef>
            </a:pPr>
            <a:r>
              <a:rPr lang="en-AU" sz="2800" dirty="0" smtClean="0">
                <a:latin typeface="Gill Sans MT" panose="020B0502020104020203" pitchFamily="34" charset="0"/>
              </a:rPr>
              <a:t>complete </a:t>
            </a:r>
            <a:r>
              <a:rPr lang="en-AU" sz="2800" dirty="0">
                <a:latin typeface="Gill Sans MT" panose="020B0502020104020203" pitchFamily="34" charset="0"/>
              </a:rPr>
              <a:t>and sign the part that starts </a:t>
            </a:r>
            <a:r>
              <a:rPr lang="en-AU" sz="2800" dirty="0" smtClean="0">
                <a:latin typeface="Gill Sans MT" panose="020B0502020104020203" pitchFamily="34" charset="0"/>
              </a:rPr>
              <a:t>“Declared </a:t>
            </a:r>
            <a:r>
              <a:rPr lang="en-AU" sz="2800" dirty="0">
                <a:latin typeface="Gill Sans MT" panose="020B0502020104020203" pitchFamily="34" charset="0"/>
              </a:rPr>
              <a:t>at </a:t>
            </a:r>
            <a:r>
              <a:rPr lang="en-AU" sz="2800" dirty="0" smtClean="0">
                <a:latin typeface="Gill Sans MT" panose="020B0502020104020203" pitchFamily="34" charset="0"/>
              </a:rPr>
              <a:t>......... before </a:t>
            </a:r>
            <a:r>
              <a:rPr lang="en-AU" sz="2800" dirty="0">
                <a:latin typeface="Gill Sans MT" panose="020B0502020104020203" pitchFamily="34" charset="0"/>
              </a:rPr>
              <a:t>me </a:t>
            </a:r>
            <a:r>
              <a:rPr lang="en-AU" sz="2800" dirty="0" smtClean="0">
                <a:latin typeface="Gill Sans MT" panose="020B0502020104020203" pitchFamily="34" charset="0"/>
              </a:rPr>
              <a:t>..............”</a:t>
            </a:r>
            <a:endParaRPr lang="en-AU" sz="2800" dirty="0">
              <a:latin typeface="Gill Sans MT" panose="020B0502020104020203" pitchFamily="34" charset="0"/>
            </a:endParaRPr>
          </a:p>
        </p:txBody>
      </p:sp>
    </p:spTree>
    <p:extLst>
      <p:ext uri="{BB962C8B-B14F-4D97-AF65-F5344CB8AC3E}">
        <p14:creationId xmlns:p14="http://schemas.microsoft.com/office/powerpoint/2010/main" val="1695030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446477" cy="1325563"/>
          </a:xfrm>
        </p:spPr>
        <p:txBody>
          <a:bodyPr/>
          <a:lstStyle/>
          <a:p>
            <a:r>
              <a:rPr lang="en-AU" dirty="0">
                <a:latin typeface="Gill Sans MT" panose="020B0502020104020203" pitchFamily="34" charset="0"/>
              </a:rPr>
              <a:t>Witnessing a Statutory Declaration</a:t>
            </a:r>
          </a:p>
        </p:txBody>
      </p:sp>
      <p:sp>
        <p:nvSpPr>
          <p:cNvPr id="3" name="Content Placeholder 2"/>
          <p:cNvSpPr>
            <a:spLocks noGrp="1"/>
          </p:cNvSpPr>
          <p:nvPr>
            <p:ph idx="1"/>
          </p:nvPr>
        </p:nvSpPr>
        <p:spPr>
          <a:xfrm>
            <a:off x="838200" y="1690688"/>
            <a:ext cx="9910011" cy="4461107"/>
          </a:xfrm>
        </p:spPr>
        <p:txBody>
          <a:bodyPr>
            <a:normAutofit/>
          </a:bodyPr>
          <a:lstStyle/>
          <a:p>
            <a:r>
              <a:rPr lang="en-AU" dirty="0" smtClean="0">
                <a:latin typeface="Gill Sans MT" panose="020B0502020104020203" pitchFamily="34" charset="0"/>
              </a:rPr>
              <a:t>When signing, after </a:t>
            </a:r>
            <a:r>
              <a:rPr lang="en-AU" dirty="0">
                <a:latin typeface="Gill Sans MT" panose="020B0502020104020203" pitchFamily="34" charset="0"/>
              </a:rPr>
              <a:t>the words “Commissioner for Declarations”, an ex officio Commissioner should add the profession or class of employment by virtue of which they </a:t>
            </a:r>
            <a:r>
              <a:rPr lang="en-AU" dirty="0" smtClean="0">
                <a:latin typeface="Gill Sans MT" panose="020B0502020104020203" pitchFamily="34" charset="0"/>
              </a:rPr>
              <a:t>hold that office, for example,  </a:t>
            </a:r>
            <a:r>
              <a:rPr lang="en-AU" dirty="0">
                <a:latin typeface="Gill Sans MT" panose="020B0502020104020203" pitchFamily="34" charset="0"/>
              </a:rPr>
              <a:t>“nurse”, “pharmacist” or “permanent employee </a:t>
            </a:r>
            <a:r>
              <a:rPr lang="en-AU" dirty="0" smtClean="0">
                <a:latin typeface="Gill Sans MT" panose="020B0502020104020203" pitchFamily="34" charset="0"/>
              </a:rPr>
              <a:t>– Tasmanian </a:t>
            </a:r>
            <a:r>
              <a:rPr lang="en-AU" dirty="0">
                <a:latin typeface="Gill Sans MT" panose="020B0502020104020203" pitchFamily="34" charset="0"/>
              </a:rPr>
              <a:t>Government</a:t>
            </a:r>
            <a:r>
              <a:rPr lang="en-AU" dirty="0" smtClean="0">
                <a:latin typeface="Gill Sans MT" panose="020B0502020104020203" pitchFamily="34" charset="0"/>
              </a:rPr>
              <a:t>".</a:t>
            </a:r>
          </a:p>
          <a:p>
            <a:endParaRPr lang="en-AU" dirty="0">
              <a:latin typeface="Gill Sans MT" panose="020B0502020104020203" pitchFamily="34" charset="0"/>
            </a:endParaRPr>
          </a:p>
          <a:p>
            <a:endParaRPr lang="en-AU" dirty="0">
              <a:latin typeface="Gill Sans MT" panose="020B0502020104020203" pitchFamily="34" charset="0"/>
            </a:endParaRPr>
          </a:p>
        </p:txBody>
      </p:sp>
    </p:spTree>
    <p:extLst>
      <p:ext uri="{BB962C8B-B14F-4D97-AF65-F5344CB8AC3E}">
        <p14:creationId xmlns:p14="http://schemas.microsoft.com/office/powerpoint/2010/main" val="1662852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446477" cy="1325563"/>
          </a:xfrm>
        </p:spPr>
        <p:txBody>
          <a:bodyPr/>
          <a:lstStyle/>
          <a:p>
            <a:r>
              <a:rPr lang="en-AU" dirty="0">
                <a:latin typeface="Gill Sans MT" panose="020B0502020104020203" pitchFamily="34" charset="0"/>
              </a:rPr>
              <a:t>Attachments to documents</a:t>
            </a:r>
          </a:p>
        </p:txBody>
      </p:sp>
      <p:sp>
        <p:nvSpPr>
          <p:cNvPr id="3" name="Content Placeholder 2"/>
          <p:cNvSpPr>
            <a:spLocks noGrp="1"/>
          </p:cNvSpPr>
          <p:nvPr>
            <p:ph idx="1"/>
          </p:nvPr>
        </p:nvSpPr>
        <p:spPr>
          <a:xfrm>
            <a:off x="838200" y="1690688"/>
            <a:ext cx="10210101" cy="4694070"/>
          </a:xfrm>
        </p:spPr>
        <p:txBody>
          <a:bodyPr>
            <a:normAutofit/>
          </a:bodyPr>
          <a:lstStyle/>
          <a:p>
            <a:pPr>
              <a:spcBef>
                <a:spcPts val="1800"/>
              </a:spcBef>
            </a:pPr>
            <a:r>
              <a:rPr lang="en-AU" dirty="0" smtClean="0">
                <a:latin typeface="Gill Sans MT" panose="020B0502020104020203" pitchFamily="34" charset="0"/>
              </a:rPr>
              <a:t>Commissioners should ensure that any attachments that accompany a declaration being witnessed are also initialled and dated on each page by the deponent and the Commissioner.</a:t>
            </a:r>
          </a:p>
          <a:p>
            <a:pPr>
              <a:spcBef>
                <a:spcPts val="1800"/>
              </a:spcBef>
            </a:pPr>
            <a:r>
              <a:rPr lang="en-AU" dirty="0" smtClean="0">
                <a:latin typeface="Gill Sans MT" panose="020B0502020104020203" pitchFamily="34" charset="0"/>
              </a:rPr>
              <a:t>Documents annexed to a declaration should be identified with the main document by including on them an identification clause, which is usually in the form below:</a:t>
            </a:r>
          </a:p>
          <a:p>
            <a:pPr marL="457200" lvl="1" indent="0">
              <a:spcBef>
                <a:spcPts val="1800"/>
              </a:spcBef>
              <a:buNone/>
            </a:pPr>
            <a:r>
              <a:rPr lang="en-AU" sz="2800" dirty="0" smtClean="0">
                <a:latin typeface="Gill Sans MT" panose="020B0502020104020203" pitchFamily="34" charset="0"/>
              </a:rPr>
              <a:t>“This is the (document) marked (A) referred to in the declaration of ……… declared at ……</a:t>
            </a:r>
            <a:r>
              <a:rPr lang="en-AU" sz="2800" dirty="0">
                <a:latin typeface="Gill Sans MT" panose="020B0502020104020203" pitchFamily="34" charset="0"/>
              </a:rPr>
              <a:t>…</a:t>
            </a:r>
            <a:r>
              <a:rPr lang="en-AU" sz="2800" dirty="0" smtClean="0">
                <a:latin typeface="Gill Sans MT" panose="020B0502020104020203" pitchFamily="34" charset="0"/>
              </a:rPr>
              <a:t>… in Tasmania </a:t>
            </a:r>
            <a:r>
              <a:rPr lang="en-AU" sz="2800" dirty="0">
                <a:latin typeface="Gill Sans MT" panose="020B0502020104020203" pitchFamily="34" charset="0"/>
              </a:rPr>
              <a:t>this ………. </a:t>
            </a:r>
            <a:r>
              <a:rPr lang="en-AU" sz="2800" dirty="0" smtClean="0">
                <a:latin typeface="Gill Sans MT" panose="020B0502020104020203" pitchFamily="34" charset="0"/>
              </a:rPr>
              <a:t>day of ……… 20…, before me, Commissioner for Declarations”.</a:t>
            </a:r>
          </a:p>
          <a:p>
            <a:pPr>
              <a:spcBef>
                <a:spcPts val="1800"/>
              </a:spcBef>
            </a:pPr>
            <a:r>
              <a:rPr lang="en-AU" dirty="0" smtClean="0">
                <a:latin typeface="Gill Sans MT" panose="020B0502020104020203" pitchFamily="34" charset="0"/>
              </a:rPr>
              <a:t>Initial each page and date it.</a:t>
            </a:r>
          </a:p>
          <a:p>
            <a:pPr>
              <a:spcBef>
                <a:spcPts val="1800"/>
              </a:spcBef>
            </a:pPr>
            <a:endParaRPr lang="en-AU" dirty="0">
              <a:latin typeface="Gill Sans MT" panose="020B0502020104020203" pitchFamily="34" charset="0"/>
            </a:endParaRPr>
          </a:p>
        </p:txBody>
      </p:sp>
    </p:spTree>
    <p:extLst>
      <p:ext uri="{BB962C8B-B14F-4D97-AF65-F5344CB8AC3E}">
        <p14:creationId xmlns:p14="http://schemas.microsoft.com/office/powerpoint/2010/main" val="1956198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446477" cy="1325563"/>
          </a:xfrm>
        </p:spPr>
        <p:txBody>
          <a:bodyPr/>
          <a:lstStyle/>
          <a:p>
            <a:r>
              <a:rPr lang="en-AU" dirty="0" smtClean="0">
                <a:latin typeface="Gill Sans MT" panose="020B0502020104020203" pitchFamily="34" charset="0"/>
              </a:rPr>
              <a:t>Certifying Documents</a:t>
            </a:r>
            <a:endParaRPr lang="en-AU" dirty="0">
              <a:latin typeface="Gill Sans MT" panose="020B0502020104020203" pitchFamily="34" charset="0"/>
            </a:endParaRPr>
          </a:p>
        </p:txBody>
      </p:sp>
      <p:sp>
        <p:nvSpPr>
          <p:cNvPr id="3" name="Content Placeholder 2"/>
          <p:cNvSpPr>
            <a:spLocks noGrp="1"/>
          </p:cNvSpPr>
          <p:nvPr>
            <p:ph idx="1"/>
          </p:nvPr>
        </p:nvSpPr>
        <p:spPr>
          <a:xfrm>
            <a:off x="838200" y="1545545"/>
            <a:ext cx="10210101" cy="4855255"/>
          </a:xfrm>
        </p:spPr>
        <p:txBody>
          <a:bodyPr>
            <a:normAutofit fontScale="92500"/>
          </a:bodyPr>
          <a:lstStyle/>
          <a:p>
            <a:r>
              <a:rPr lang="en-AU" dirty="0" smtClean="0">
                <a:latin typeface="Gill Sans MT" panose="020B0502020104020203" pitchFamily="34" charset="0"/>
              </a:rPr>
              <a:t>Commissioners are able to certify documents as true copies of the originals (</a:t>
            </a:r>
            <a:r>
              <a:rPr lang="en-AU" dirty="0">
                <a:latin typeface="Gill Sans MT" panose="020B0502020104020203" pitchFamily="34" charset="0"/>
              </a:rPr>
              <a:t>subject to any specific instructions</a:t>
            </a:r>
            <a:r>
              <a:rPr lang="en-AU" dirty="0" smtClean="0">
                <a:latin typeface="Gill Sans MT" panose="020B0502020104020203" pitchFamily="34" charset="0"/>
              </a:rPr>
              <a:t>).</a:t>
            </a:r>
          </a:p>
          <a:p>
            <a:r>
              <a:rPr lang="en-AU" dirty="0" smtClean="0">
                <a:latin typeface="Gill Sans MT" panose="020B0502020104020203" pitchFamily="34" charset="0"/>
              </a:rPr>
              <a:t>Commissioners should inspect the original document to satisfy themselves that it is the original version and inspect the copy to ensure it is identical to the original document and has not been altered.</a:t>
            </a:r>
          </a:p>
          <a:p>
            <a:pPr>
              <a:spcBef>
                <a:spcPts val="1800"/>
              </a:spcBef>
            </a:pPr>
            <a:r>
              <a:rPr lang="en-AU" dirty="0" smtClean="0">
                <a:latin typeface="Gill Sans MT" panose="020B0502020104020203" pitchFamily="34" charset="0"/>
              </a:rPr>
              <a:t>The following wording is suggested when certifying documents:</a:t>
            </a:r>
          </a:p>
          <a:p>
            <a:pPr marL="457200" lvl="1" indent="0">
              <a:spcBef>
                <a:spcPts val="1800"/>
              </a:spcBef>
              <a:buNone/>
            </a:pPr>
            <a:r>
              <a:rPr lang="en-AU" dirty="0" smtClean="0">
                <a:latin typeface="Gill Sans MT" panose="020B0502020104020203" pitchFamily="34" charset="0"/>
              </a:rPr>
              <a:t>I </a:t>
            </a:r>
            <a:r>
              <a:rPr lang="en-AU" dirty="0">
                <a:latin typeface="Gill Sans MT" panose="020B0502020104020203" pitchFamily="34" charset="0"/>
              </a:rPr>
              <a:t>certify that this is a true and correct copy of the original document </a:t>
            </a:r>
            <a:r>
              <a:rPr lang="en-AU" dirty="0" smtClean="0">
                <a:latin typeface="Gill Sans MT" panose="020B0502020104020203" pitchFamily="34" charset="0"/>
              </a:rPr>
              <a:t>sighted </a:t>
            </a:r>
            <a:r>
              <a:rPr lang="en-AU" dirty="0">
                <a:latin typeface="Gill Sans MT" panose="020B0502020104020203" pitchFamily="34" charset="0"/>
              </a:rPr>
              <a:t>by me at </a:t>
            </a:r>
            <a:r>
              <a:rPr lang="en-AU" dirty="0" smtClean="0">
                <a:latin typeface="Gill Sans MT" panose="020B0502020104020203" pitchFamily="34" charset="0"/>
              </a:rPr>
              <a:t>……………… </a:t>
            </a:r>
            <a:r>
              <a:rPr lang="en-AU" dirty="0">
                <a:latin typeface="Gill Sans MT" panose="020B0502020104020203" pitchFamily="34" charset="0"/>
              </a:rPr>
              <a:t>this …………… day </a:t>
            </a:r>
            <a:r>
              <a:rPr lang="en-AU" dirty="0" smtClean="0">
                <a:latin typeface="Gill Sans MT" panose="020B0502020104020203" pitchFamily="34" charset="0"/>
              </a:rPr>
              <a:t>of …………………… </a:t>
            </a:r>
            <a:r>
              <a:rPr lang="en-AU" dirty="0">
                <a:latin typeface="Gill Sans MT" panose="020B0502020104020203" pitchFamily="34" charset="0"/>
              </a:rPr>
              <a:t>20</a:t>
            </a:r>
            <a:r>
              <a:rPr lang="en-AU" dirty="0" smtClean="0">
                <a:latin typeface="Gill Sans MT" panose="020B0502020104020203" pitchFamily="34" charset="0"/>
              </a:rPr>
              <a:t>……</a:t>
            </a:r>
          </a:p>
          <a:p>
            <a:pPr marL="457200" lvl="1" indent="0">
              <a:spcBef>
                <a:spcPts val="2400"/>
              </a:spcBef>
              <a:buNone/>
            </a:pPr>
            <a:r>
              <a:rPr lang="en-AU" dirty="0" smtClean="0">
                <a:latin typeface="Gill Sans MT" panose="020B0502020104020203" pitchFamily="34" charset="0"/>
              </a:rPr>
              <a:t>.……………………………</a:t>
            </a:r>
            <a:endParaRPr lang="en-AU" dirty="0">
              <a:latin typeface="Gill Sans MT" panose="020B0502020104020203" pitchFamily="34" charset="0"/>
            </a:endParaRPr>
          </a:p>
          <a:p>
            <a:pPr marL="457200" lvl="1" indent="0">
              <a:spcBef>
                <a:spcPts val="1200"/>
              </a:spcBef>
              <a:buNone/>
            </a:pPr>
            <a:r>
              <a:rPr lang="en-AU" dirty="0">
                <a:latin typeface="Gill Sans MT" panose="020B0502020104020203" pitchFamily="34" charset="0"/>
              </a:rPr>
              <a:t>Signature of </a:t>
            </a:r>
            <a:r>
              <a:rPr lang="en-AU" dirty="0" smtClean="0">
                <a:latin typeface="Gill Sans MT" panose="020B0502020104020203" pitchFamily="34" charset="0"/>
              </a:rPr>
              <a:t>Commissioner</a:t>
            </a:r>
            <a:endParaRPr lang="en-AU" dirty="0">
              <a:latin typeface="Gill Sans MT" panose="020B0502020104020203" pitchFamily="34" charset="0"/>
            </a:endParaRPr>
          </a:p>
          <a:p>
            <a:pPr marL="457200" lvl="1" indent="0">
              <a:buNone/>
              <a:tabLst>
                <a:tab pos="9242425" algn="l"/>
              </a:tabLst>
            </a:pPr>
            <a:r>
              <a:rPr lang="en-AU" sz="2200" dirty="0" smtClean="0">
                <a:latin typeface="Gill Sans MT" panose="020B0502020104020203" pitchFamily="34" charset="0"/>
              </a:rPr>
              <a:t>(</a:t>
            </a:r>
            <a:r>
              <a:rPr lang="en-AU" sz="2200" dirty="0">
                <a:latin typeface="Gill Sans MT" panose="020B0502020104020203" pitchFamily="34" charset="0"/>
              </a:rPr>
              <a:t>full name, profession, place of employment and the words “Commissioner for Declarations</a:t>
            </a:r>
            <a:r>
              <a:rPr lang="en-AU" sz="2200" dirty="0" smtClean="0">
                <a:latin typeface="Gill Sans MT" panose="020B0502020104020203" pitchFamily="34" charset="0"/>
              </a:rPr>
              <a:t>”)</a:t>
            </a:r>
            <a:endParaRPr lang="en-AU" sz="2200" dirty="0">
              <a:latin typeface="Gill Sans MT" panose="020B0502020104020203" pitchFamily="34" charset="0"/>
            </a:endParaRPr>
          </a:p>
        </p:txBody>
      </p:sp>
    </p:spTree>
    <p:extLst>
      <p:ext uri="{BB962C8B-B14F-4D97-AF65-F5344CB8AC3E}">
        <p14:creationId xmlns:p14="http://schemas.microsoft.com/office/powerpoint/2010/main" val="3192462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446477" cy="1325563"/>
          </a:xfrm>
        </p:spPr>
        <p:txBody>
          <a:bodyPr/>
          <a:lstStyle/>
          <a:p>
            <a:r>
              <a:rPr lang="en-AU" dirty="0" smtClean="0">
                <a:latin typeface="Gill Sans MT" panose="020B0502020104020203" pitchFamily="34" charset="0"/>
              </a:rPr>
              <a:t>Electronic Documents </a:t>
            </a:r>
            <a:endParaRPr lang="en-AU" dirty="0">
              <a:latin typeface="Gill Sans MT" panose="020B0502020104020203" pitchFamily="34" charset="0"/>
            </a:endParaRPr>
          </a:p>
        </p:txBody>
      </p:sp>
      <p:sp>
        <p:nvSpPr>
          <p:cNvPr id="3" name="Content Placeholder 2"/>
          <p:cNvSpPr>
            <a:spLocks noGrp="1"/>
          </p:cNvSpPr>
          <p:nvPr>
            <p:ph idx="1"/>
          </p:nvPr>
        </p:nvSpPr>
        <p:spPr>
          <a:xfrm>
            <a:off x="838200" y="1690688"/>
            <a:ext cx="9508958" cy="4232061"/>
          </a:xfrm>
        </p:spPr>
        <p:txBody>
          <a:bodyPr>
            <a:noAutofit/>
          </a:bodyPr>
          <a:lstStyle/>
          <a:p>
            <a:r>
              <a:rPr lang="en-AU" dirty="0" smtClean="0">
                <a:latin typeface="Gill Sans MT" panose="020B0502020104020203" pitchFamily="34" charset="0"/>
              </a:rPr>
              <a:t>Commissioners can only </a:t>
            </a:r>
            <a:r>
              <a:rPr lang="en-AU" dirty="0">
                <a:latin typeface="Gill Sans MT" panose="020B0502020104020203" pitchFamily="34" charset="0"/>
              </a:rPr>
              <a:t>certify copies of original </a:t>
            </a:r>
            <a:r>
              <a:rPr lang="en-AU" dirty="0" smtClean="0">
                <a:latin typeface="Gill Sans MT" panose="020B0502020104020203" pitchFamily="34" charset="0"/>
              </a:rPr>
              <a:t>documents. </a:t>
            </a:r>
          </a:p>
          <a:p>
            <a:r>
              <a:rPr lang="en-AU" dirty="0" smtClean="0">
                <a:latin typeface="Gill Sans MT" panose="020B0502020104020203" pitchFamily="34" charset="0"/>
              </a:rPr>
              <a:t>As </a:t>
            </a:r>
            <a:r>
              <a:rPr lang="en-AU" dirty="0">
                <a:latin typeface="Gill Sans MT" panose="020B0502020104020203" pitchFamily="34" charset="0"/>
              </a:rPr>
              <a:t>copies of electronic documents are generally either printouts or photocopies themselves, they cannot be </a:t>
            </a:r>
            <a:r>
              <a:rPr lang="en-AU" dirty="0" smtClean="0">
                <a:latin typeface="Gill Sans MT" panose="020B0502020104020203" pitchFamily="34" charset="0"/>
              </a:rPr>
              <a:t>certified as </a:t>
            </a:r>
            <a:r>
              <a:rPr lang="en-AU" dirty="0">
                <a:latin typeface="Gill Sans MT" panose="020B0502020104020203" pitchFamily="34" charset="0"/>
              </a:rPr>
              <a:t>being a copy of the original </a:t>
            </a:r>
            <a:r>
              <a:rPr lang="en-AU" dirty="0" smtClean="0">
                <a:latin typeface="Gill Sans MT" panose="020B0502020104020203" pitchFamily="34" charset="0"/>
              </a:rPr>
              <a:t>document. </a:t>
            </a:r>
          </a:p>
          <a:p>
            <a:r>
              <a:rPr lang="en-AU" dirty="0" smtClean="0">
                <a:latin typeface="Gill Sans MT" panose="020B0502020104020203" pitchFamily="34" charset="0"/>
              </a:rPr>
              <a:t>The </a:t>
            </a:r>
            <a:r>
              <a:rPr lang="en-AU" dirty="0">
                <a:latin typeface="Gill Sans MT" panose="020B0502020104020203" pitchFamily="34" charset="0"/>
              </a:rPr>
              <a:t>following practice is recommended when asked to deal with electronic copies of </a:t>
            </a:r>
            <a:r>
              <a:rPr lang="en-AU" dirty="0" smtClean="0">
                <a:latin typeface="Gill Sans MT" panose="020B0502020104020203" pitchFamily="34" charset="0"/>
              </a:rPr>
              <a:t>documents.</a:t>
            </a:r>
            <a:endParaRPr lang="en-AU" dirty="0">
              <a:latin typeface="Gill Sans MT" panose="020B0502020104020203" pitchFamily="34" charset="0"/>
            </a:endParaRPr>
          </a:p>
          <a:p>
            <a:r>
              <a:rPr lang="en-AU" dirty="0">
                <a:latin typeface="Gill Sans MT" panose="020B0502020104020203" pitchFamily="34" charset="0"/>
              </a:rPr>
              <a:t>Ask the person seeking a certified copy of an electronic document to complete </a:t>
            </a:r>
            <a:r>
              <a:rPr lang="en-AU" dirty="0" smtClean="0">
                <a:latin typeface="Gill Sans MT" panose="020B0502020104020203" pitchFamily="34" charset="0"/>
              </a:rPr>
              <a:t>a statutory declaration marking </a:t>
            </a:r>
            <a:r>
              <a:rPr lang="en-AU" dirty="0">
                <a:latin typeface="Gill Sans MT" panose="020B0502020104020203" pitchFamily="34" charset="0"/>
              </a:rPr>
              <a:t>each set of documents as ‘A’ ‘B’ ‘C’ etc</a:t>
            </a:r>
            <a:r>
              <a:rPr lang="en-AU" dirty="0" smtClean="0">
                <a:latin typeface="Gill Sans MT" panose="020B0502020104020203" pitchFamily="34" charset="0"/>
              </a:rPr>
              <a:t>.</a:t>
            </a:r>
            <a:endParaRPr lang="en-AU" dirty="0">
              <a:latin typeface="Gill Sans MT" panose="020B0502020104020203" pitchFamily="34" charset="0"/>
            </a:endParaRPr>
          </a:p>
        </p:txBody>
      </p:sp>
    </p:spTree>
    <p:extLst>
      <p:ext uri="{BB962C8B-B14F-4D97-AF65-F5344CB8AC3E}">
        <p14:creationId xmlns:p14="http://schemas.microsoft.com/office/powerpoint/2010/main" val="739105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446477" cy="1325563"/>
          </a:xfrm>
        </p:spPr>
        <p:txBody>
          <a:bodyPr/>
          <a:lstStyle/>
          <a:p>
            <a:r>
              <a:rPr lang="en-AU" dirty="0" smtClean="0">
                <a:latin typeface="Gill Sans MT" panose="020B0502020104020203" pitchFamily="34" charset="0"/>
              </a:rPr>
              <a:t>Electronic Documents </a:t>
            </a:r>
            <a:endParaRPr lang="en-AU" dirty="0">
              <a:latin typeface="Gill Sans MT" panose="020B0502020104020203" pitchFamily="34" charset="0"/>
            </a:endParaRPr>
          </a:p>
        </p:txBody>
      </p:sp>
      <p:sp>
        <p:nvSpPr>
          <p:cNvPr id="3" name="Content Placeholder 2"/>
          <p:cNvSpPr>
            <a:spLocks noGrp="1"/>
          </p:cNvSpPr>
          <p:nvPr>
            <p:ph idx="1"/>
          </p:nvPr>
        </p:nvSpPr>
        <p:spPr>
          <a:xfrm>
            <a:off x="838201" y="1494971"/>
            <a:ext cx="9733546" cy="4847771"/>
          </a:xfrm>
        </p:spPr>
        <p:txBody>
          <a:bodyPr>
            <a:noAutofit/>
          </a:bodyPr>
          <a:lstStyle/>
          <a:p>
            <a:r>
              <a:rPr lang="en-AU" dirty="0" smtClean="0">
                <a:latin typeface="Gill Sans MT" panose="020B0502020104020203" pitchFamily="34" charset="0"/>
              </a:rPr>
              <a:t>The </a:t>
            </a:r>
            <a:r>
              <a:rPr lang="en-AU" dirty="0">
                <a:latin typeface="Gill Sans MT" panose="020B0502020104020203" pitchFamily="34" charset="0"/>
              </a:rPr>
              <a:t>declaration</a:t>
            </a:r>
            <a:r>
              <a:rPr lang="en-AU" dirty="0" smtClean="0">
                <a:latin typeface="Gill Sans MT" panose="020B0502020104020203" pitchFamily="34" charset="0"/>
              </a:rPr>
              <a:t> should use the words “Attached hereto and marked with the letter ‘A’ are” together with a suitable </a:t>
            </a:r>
            <a:r>
              <a:rPr lang="en-AU" dirty="0">
                <a:latin typeface="Gill Sans MT" panose="020B0502020104020203" pitchFamily="34" charset="0"/>
              </a:rPr>
              <a:t>description</a:t>
            </a:r>
            <a:r>
              <a:rPr lang="en-AU" dirty="0" smtClean="0">
                <a:latin typeface="Gill Sans MT" panose="020B0502020104020203" pitchFamily="34" charset="0"/>
              </a:rPr>
              <a:t> of the document and how it was generated. For example:</a:t>
            </a:r>
          </a:p>
          <a:p>
            <a:pPr lvl="1"/>
            <a:r>
              <a:rPr lang="en-AU" sz="2800" dirty="0" smtClean="0">
                <a:latin typeface="Gill Sans MT" panose="020B0502020104020203" pitchFamily="34" charset="0"/>
              </a:rPr>
              <a:t>Printouts downloaded from my computer that are true and accurate copies of my payslips from etc. etc.</a:t>
            </a:r>
          </a:p>
          <a:p>
            <a:pPr lvl="1"/>
            <a:r>
              <a:rPr lang="en-AU" sz="2800" dirty="0" smtClean="0">
                <a:latin typeface="Gill Sans MT" panose="020B0502020104020203" pitchFamily="34" charset="0"/>
              </a:rPr>
              <a:t>Printouts downloaded from my computer that are true and accurate copies of my bank statements of my accounts with etc. etc.</a:t>
            </a:r>
          </a:p>
          <a:p>
            <a:pPr lvl="1"/>
            <a:r>
              <a:rPr lang="en-AU" sz="2800" dirty="0" smtClean="0">
                <a:latin typeface="Gill Sans MT" panose="020B0502020104020203" pitchFamily="34" charset="0"/>
              </a:rPr>
              <a:t>A printout that is a true and accurate copy downloaded from my iPad of an email forwarded to me by the Department of Immigration.</a:t>
            </a:r>
          </a:p>
        </p:txBody>
      </p:sp>
    </p:spTree>
    <p:extLst>
      <p:ext uri="{BB962C8B-B14F-4D97-AF65-F5344CB8AC3E}">
        <p14:creationId xmlns:p14="http://schemas.microsoft.com/office/powerpoint/2010/main" val="1908003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446477" cy="1325563"/>
          </a:xfrm>
        </p:spPr>
        <p:txBody>
          <a:bodyPr/>
          <a:lstStyle/>
          <a:p>
            <a:r>
              <a:rPr lang="en-AU" dirty="0" smtClean="0">
                <a:latin typeface="Gill Sans MT" panose="020B0502020104020203" pitchFamily="34" charset="0"/>
              </a:rPr>
              <a:t>Electronic Documents </a:t>
            </a:r>
            <a:endParaRPr lang="en-AU" dirty="0">
              <a:latin typeface="Gill Sans MT" panose="020B0502020104020203" pitchFamily="34" charset="0"/>
            </a:endParaRPr>
          </a:p>
        </p:txBody>
      </p:sp>
      <p:sp>
        <p:nvSpPr>
          <p:cNvPr id="3" name="Content Placeholder 2"/>
          <p:cNvSpPr>
            <a:spLocks noGrp="1"/>
          </p:cNvSpPr>
          <p:nvPr>
            <p:ph idx="1"/>
          </p:nvPr>
        </p:nvSpPr>
        <p:spPr>
          <a:xfrm>
            <a:off x="838201" y="1494971"/>
            <a:ext cx="9508958" cy="4847771"/>
          </a:xfrm>
        </p:spPr>
        <p:txBody>
          <a:bodyPr>
            <a:noAutofit/>
          </a:bodyPr>
          <a:lstStyle/>
          <a:p>
            <a:pPr>
              <a:spcBef>
                <a:spcPts val="1800"/>
              </a:spcBef>
            </a:pPr>
            <a:r>
              <a:rPr lang="en-AU" dirty="0" smtClean="0">
                <a:latin typeface="Gill Sans MT" panose="020B0502020104020203" pitchFamily="34" charset="0"/>
              </a:rPr>
              <a:t>Each page of each attachment should be signed by the declarant and countersigned by the witnessing Commissioner as the attachment referred to in the declaration.</a:t>
            </a:r>
          </a:p>
          <a:p>
            <a:pPr>
              <a:spcBef>
                <a:spcPts val="1800"/>
              </a:spcBef>
            </a:pPr>
            <a:r>
              <a:rPr lang="en-AU" dirty="0" smtClean="0">
                <a:latin typeface="Gill Sans MT" panose="020B0502020104020203" pitchFamily="34" charset="0"/>
              </a:rPr>
              <a:t>The statutory declaration may then be dated and signed before a Commissioner or other officer able to witness statutory declarations.</a:t>
            </a:r>
            <a:endParaRPr lang="en-AU" dirty="0">
              <a:latin typeface="Gill Sans MT" panose="020B0502020104020203" pitchFamily="34" charset="0"/>
            </a:endParaRPr>
          </a:p>
        </p:txBody>
      </p:sp>
    </p:spTree>
    <p:extLst>
      <p:ext uri="{BB962C8B-B14F-4D97-AF65-F5344CB8AC3E}">
        <p14:creationId xmlns:p14="http://schemas.microsoft.com/office/powerpoint/2010/main" val="1663965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446477" cy="998454"/>
          </a:xfrm>
        </p:spPr>
        <p:txBody>
          <a:bodyPr>
            <a:normAutofit/>
          </a:bodyPr>
          <a:lstStyle/>
          <a:p>
            <a:r>
              <a:rPr lang="en-AU" sz="3800" dirty="0" smtClean="0">
                <a:latin typeface="Gill Sans MT" panose="020B0502020104020203" pitchFamily="34" charset="0"/>
              </a:rPr>
              <a:t>Who is a Commissioner </a:t>
            </a:r>
            <a:r>
              <a:rPr lang="en-AU" sz="3800" dirty="0">
                <a:latin typeface="Gill Sans MT" panose="020B0502020104020203" pitchFamily="34" charset="0"/>
              </a:rPr>
              <a:t>for </a:t>
            </a:r>
            <a:r>
              <a:rPr lang="en-AU" sz="3800" dirty="0" smtClean="0">
                <a:latin typeface="Gill Sans MT" panose="020B0502020104020203" pitchFamily="34" charset="0"/>
              </a:rPr>
              <a:t>Declarations?</a:t>
            </a:r>
            <a:endParaRPr lang="en-AU" sz="3800" dirty="0">
              <a:latin typeface="Gill Sans MT" panose="020B0502020104020203" pitchFamily="34" charset="0"/>
            </a:endParaRPr>
          </a:p>
        </p:txBody>
      </p:sp>
      <p:sp>
        <p:nvSpPr>
          <p:cNvPr id="3" name="Content Placeholder 2"/>
          <p:cNvSpPr>
            <a:spLocks noGrp="1"/>
          </p:cNvSpPr>
          <p:nvPr>
            <p:ph idx="1"/>
          </p:nvPr>
        </p:nvSpPr>
        <p:spPr>
          <a:xfrm>
            <a:off x="745525" y="1363580"/>
            <a:ext cx="9928695" cy="5373122"/>
          </a:xfrm>
        </p:spPr>
        <p:txBody>
          <a:bodyPr>
            <a:normAutofit/>
          </a:bodyPr>
          <a:lstStyle/>
          <a:p>
            <a:pPr>
              <a:spcBef>
                <a:spcPts val="1200"/>
              </a:spcBef>
            </a:pPr>
            <a:r>
              <a:rPr lang="en-AU" sz="2400" dirty="0">
                <a:latin typeface="Gill Sans MT" panose="020B0502020104020203" pitchFamily="34" charset="0"/>
              </a:rPr>
              <a:t>Commissioners for Declarations </a:t>
            </a:r>
            <a:r>
              <a:rPr lang="en-AU" sz="2400" dirty="0" smtClean="0">
                <a:latin typeface="Gill Sans MT" panose="020B0502020104020203" pitchFamily="34" charset="0"/>
              </a:rPr>
              <a:t>are generally authorised to practice by being members of a profession or employment group.</a:t>
            </a:r>
          </a:p>
          <a:p>
            <a:pPr>
              <a:spcBef>
                <a:spcPts val="1200"/>
              </a:spcBef>
            </a:pPr>
            <a:r>
              <a:rPr lang="en-AU" sz="2400" dirty="0" smtClean="0">
                <a:latin typeface="Gill Sans MT" panose="020B0502020104020203" pitchFamily="34" charset="0"/>
              </a:rPr>
              <a:t>There is a long list of Commissioners who hold office due to their professions on an ex-officio basis, including: </a:t>
            </a:r>
          </a:p>
          <a:p>
            <a:pPr lvl="1">
              <a:spcBef>
                <a:spcPts val="900"/>
              </a:spcBef>
            </a:pPr>
            <a:r>
              <a:rPr lang="en-AU" dirty="0" smtClean="0">
                <a:latin typeface="Gill Sans MT" panose="020B0502020104020203" pitchFamily="34" charset="0"/>
              </a:rPr>
              <a:t>Pharmacists</a:t>
            </a:r>
          </a:p>
          <a:p>
            <a:pPr lvl="1">
              <a:spcBef>
                <a:spcPts val="900"/>
              </a:spcBef>
            </a:pPr>
            <a:r>
              <a:rPr lang="en-AU" dirty="0" smtClean="0">
                <a:latin typeface="Gill Sans MT" panose="020B0502020104020203" pitchFamily="34" charset="0"/>
              </a:rPr>
              <a:t>Nurses </a:t>
            </a:r>
          </a:p>
          <a:p>
            <a:pPr lvl="1">
              <a:spcBef>
                <a:spcPts val="900"/>
              </a:spcBef>
            </a:pPr>
            <a:r>
              <a:rPr lang="en-AU" dirty="0" smtClean="0">
                <a:latin typeface="Gill Sans MT" panose="020B0502020104020203" pitchFamily="34" charset="0"/>
              </a:rPr>
              <a:t>Accountants </a:t>
            </a:r>
          </a:p>
          <a:p>
            <a:pPr lvl="1">
              <a:spcBef>
                <a:spcPts val="900"/>
              </a:spcBef>
            </a:pPr>
            <a:r>
              <a:rPr lang="en-AU" dirty="0" smtClean="0">
                <a:latin typeface="Gill Sans MT" panose="020B0502020104020203" pitchFamily="34" charset="0"/>
              </a:rPr>
              <a:t>Public Servants with 5 or more years of continuous service</a:t>
            </a:r>
            <a:endParaRPr lang="en-AU" dirty="0">
              <a:latin typeface="Gill Sans MT" panose="020B0502020104020203" pitchFamily="34" charset="0"/>
            </a:endParaRPr>
          </a:p>
          <a:p>
            <a:pPr marL="0" lvl="1" indent="0">
              <a:spcBef>
                <a:spcPts val="1200"/>
              </a:spcBef>
              <a:buNone/>
            </a:pPr>
            <a:r>
              <a:rPr lang="en-AU" dirty="0">
                <a:latin typeface="Gill Sans MT" panose="020B0502020104020203" pitchFamily="34" charset="0"/>
              </a:rPr>
              <a:t>The Attorney-General may also appoint persons or declare occupational groups to be Commissioners for </a:t>
            </a:r>
            <a:r>
              <a:rPr lang="en-AU" dirty="0" smtClean="0">
                <a:latin typeface="Gill Sans MT" panose="020B0502020104020203" pitchFamily="34" charset="0"/>
              </a:rPr>
              <a:t>Declarations pursuant to the </a:t>
            </a:r>
            <a:r>
              <a:rPr lang="en-AU" i="1" dirty="0" smtClean="0">
                <a:latin typeface="Gill Sans MT" panose="020B0502020104020203" pitchFamily="34" charset="0"/>
              </a:rPr>
              <a:t>Oaths Act 2001</a:t>
            </a:r>
            <a:r>
              <a:rPr lang="en-AU" dirty="0" smtClean="0">
                <a:latin typeface="Gill Sans MT" panose="020B0502020104020203" pitchFamily="34" charset="0"/>
              </a:rPr>
              <a:t>.</a:t>
            </a:r>
            <a:endParaRPr lang="en-AU" dirty="0">
              <a:latin typeface="Gill Sans MT" panose="020B0502020104020203" pitchFamily="34" charset="0"/>
            </a:endParaRPr>
          </a:p>
          <a:p>
            <a:pPr marL="0" lvl="1" indent="0">
              <a:spcBef>
                <a:spcPts val="1200"/>
              </a:spcBef>
              <a:buNone/>
            </a:pPr>
            <a:r>
              <a:rPr lang="en-AU" dirty="0" smtClean="0">
                <a:latin typeface="Gill Sans MT" panose="020B0502020104020203" pitchFamily="34" charset="0"/>
              </a:rPr>
              <a:t>For more information on who is a Commissioner visit </a:t>
            </a:r>
            <a:r>
              <a:rPr lang="en-AU" dirty="0" smtClean="0">
                <a:latin typeface="Gill Sans MT" panose="020B0502020104020203" pitchFamily="34" charset="0"/>
                <a:hlinkClick r:id="rId3"/>
              </a:rPr>
              <a:t>www.justice.tas.gov.au/commissioners-for-declarations-and-justices-of-the-peace</a:t>
            </a:r>
            <a:endParaRPr lang="en-AU" dirty="0">
              <a:latin typeface="Gill Sans MT" panose="020B0502020104020203" pitchFamily="34" charset="0"/>
            </a:endParaRPr>
          </a:p>
        </p:txBody>
      </p:sp>
    </p:spTree>
    <p:extLst>
      <p:ext uri="{BB962C8B-B14F-4D97-AF65-F5344CB8AC3E}">
        <p14:creationId xmlns:p14="http://schemas.microsoft.com/office/powerpoint/2010/main" val="2681673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55293"/>
            <a:ext cx="8446477" cy="1325563"/>
          </a:xfrm>
        </p:spPr>
        <p:txBody>
          <a:bodyPr/>
          <a:lstStyle/>
          <a:p>
            <a:r>
              <a:rPr lang="en-AU" dirty="0" smtClean="0">
                <a:latin typeface="Gill Sans MT" panose="020B0502020104020203" pitchFamily="34" charset="0"/>
              </a:rPr>
              <a:t>Example Stamps </a:t>
            </a:r>
            <a:endParaRPr lang="en-AU" dirty="0">
              <a:latin typeface="Gill Sans MT" panose="020B0502020104020203" pitchFamily="34" charset="0"/>
            </a:endParaRPr>
          </a:p>
        </p:txBody>
      </p:sp>
      <p:sp>
        <p:nvSpPr>
          <p:cNvPr id="3" name="Content Placeholder 2"/>
          <p:cNvSpPr>
            <a:spLocks noGrp="1"/>
          </p:cNvSpPr>
          <p:nvPr>
            <p:ph idx="1"/>
          </p:nvPr>
        </p:nvSpPr>
        <p:spPr>
          <a:xfrm>
            <a:off x="838200" y="1540042"/>
            <a:ext cx="9749589" cy="4892842"/>
          </a:xfrm>
        </p:spPr>
        <p:txBody>
          <a:bodyPr>
            <a:normAutofit/>
          </a:bodyPr>
          <a:lstStyle/>
          <a:p>
            <a:pPr>
              <a:spcBef>
                <a:spcPts val="1800"/>
              </a:spcBef>
            </a:pPr>
            <a:r>
              <a:rPr lang="en-AU" dirty="0" smtClean="0">
                <a:latin typeface="Gill Sans MT" panose="020B0502020104020203" pitchFamily="34" charset="0"/>
              </a:rPr>
              <a:t>Some Commissioners who regularly sign documents like to have a stamp made to save time.</a:t>
            </a:r>
          </a:p>
          <a:p>
            <a:pPr>
              <a:spcBef>
                <a:spcPts val="1800"/>
              </a:spcBef>
            </a:pPr>
            <a:r>
              <a:rPr lang="en-AU" dirty="0" smtClean="0">
                <a:latin typeface="Gill Sans MT" panose="020B0502020104020203" pitchFamily="34" charset="0"/>
              </a:rPr>
              <a:t>Commissioners are still required to sign near their stamp.  </a:t>
            </a:r>
          </a:p>
          <a:p>
            <a:pPr marL="457200" lvl="1" indent="0">
              <a:spcBef>
                <a:spcPts val="2400"/>
              </a:spcBef>
              <a:buNone/>
            </a:pPr>
            <a:r>
              <a:rPr lang="en-AU" sz="2800" b="1" dirty="0" smtClean="0">
                <a:latin typeface="Gill Sans MT" panose="020B0502020104020203" pitchFamily="34" charset="0"/>
              </a:rPr>
              <a:t>General Stamp Example</a:t>
            </a:r>
          </a:p>
          <a:p>
            <a:pPr marL="1352550" lvl="2" indent="0">
              <a:lnSpc>
                <a:spcPct val="100000"/>
              </a:lnSpc>
              <a:spcBef>
                <a:spcPts val="1800"/>
              </a:spcBef>
              <a:buNone/>
              <a:defRPr/>
            </a:pPr>
            <a:r>
              <a:rPr lang="en-AU" sz="2800" kern="0" dirty="0" smtClean="0">
                <a:latin typeface="Gill Sans MT" panose="020B0502020104020203" pitchFamily="34" charset="0"/>
              </a:rPr>
              <a:t>John Smith – Public Servant </a:t>
            </a:r>
          </a:p>
          <a:p>
            <a:pPr marL="1352550" lvl="2" indent="0">
              <a:lnSpc>
                <a:spcPct val="100000"/>
              </a:lnSpc>
              <a:spcBef>
                <a:spcPts val="600"/>
              </a:spcBef>
              <a:buNone/>
              <a:defRPr/>
            </a:pPr>
            <a:r>
              <a:rPr lang="en-AU" sz="2800" kern="0" dirty="0" smtClean="0">
                <a:latin typeface="Gill Sans MT" panose="020B0502020104020203" pitchFamily="34" charset="0"/>
              </a:rPr>
              <a:t>Department of Justice </a:t>
            </a:r>
          </a:p>
          <a:p>
            <a:pPr marL="1352550" lvl="2" indent="0">
              <a:lnSpc>
                <a:spcPct val="100000"/>
              </a:lnSpc>
              <a:spcBef>
                <a:spcPts val="600"/>
              </a:spcBef>
              <a:buNone/>
              <a:defRPr/>
            </a:pPr>
            <a:r>
              <a:rPr lang="en-AU" sz="2800" kern="0" dirty="0" smtClean="0">
                <a:latin typeface="Gill Sans MT" panose="020B0502020104020203" pitchFamily="34" charset="0"/>
              </a:rPr>
              <a:t>Commissioner for Declarations</a:t>
            </a:r>
          </a:p>
          <a:p>
            <a:pPr marL="1352550" lvl="2" indent="0">
              <a:lnSpc>
                <a:spcPct val="100000"/>
              </a:lnSpc>
              <a:spcBef>
                <a:spcPts val="600"/>
              </a:spcBef>
              <a:buNone/>
              <a:defRPr/>
            </a:pPr>
            <a:r>
              <a:rPr lang="en-AU" sz="2800" kern="0" dirty="0" smtClean="0">
                <a:latin typeface="Gill Sans MT" panose="020B0502020104020203" pitchFamily="34" charset="0"/>
              </a:rPr>
              <a:t>Hobart, Tasmania</a:t>
            </a:r>
          </a:p>
          <a:p>
            <a:endParaRPr lang="en-AU" b="1" dirty="0" smtClean="0">
              <a:latin typeface="Gill Sans MT" panose="020B0502020104020203" pitchFamily="34" charset="0"/>
            </a:endParaRPr>
          </a:p>
          <a:p>
            <a:endParaRPr lang="en-AU" dirty="0" smtClean="0">
              <a:latin typeface="Gill Sans MT" panose="020B0502020104020203" pitchFamily="34" charset="0"/>
            </a:endParaRPr>
          </a:p>
          <a:p>
            <a:pPr marL="0" indent="0">
              <a:buNone/>
            </a:pPr>
            <a:endParaRPr lang="en-AU" sz="2400" dirty="0" smtClean="0">
              <a:latin typeface="Gill Sans MT" panose="020B0502020104020203" pitchFamily="34" charset="0"/>
            </a:endParaRPr>
          </a:p>
          <a:p>
            <a:pPr marL="0" indent="0">
              <a:buNone/>
            </a:pPr>
            <a:endParaRPr lang="en-AU" sz="2400" dirty="0">
              <a:latin typeface="Gill Sans MT" panose="020B0502020104020203" pitchFamily="34" charset="0"/>
            </a:endParaRPr>
          </a:p>
        </p:txBody>
      </p:sp>
    </p:spTree>
    <p:extLst>
      <p:ext uri="{BB962C8B-B14F-4D97-AF65-F5344CB8AC3E}">
        <p14:creationId xmlns:p14="http://schemas.microsoft.com/office/powerpoint/2010/main" val="2172861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55293"/>
            <a:ext cx="8446477" cy="1325563"/>
          </a:xfrm>
        </p:spPr>
        <p:txBody>
          <a:bodyPr/>
          <a:lstStyle/>
          <a:p>
            <a:r>
              <a:rPr lang="en-AU" dirty="0" smtClean="0">
                <a:latin typeface="Gill Sans MT" panose="020B0502020104020203" pitchFamily="34" charset="0"/>
              </a:rPr>
              <a:t>Example Stamps </a:t>
            </a:r>
            <a:endParaRPr lang="en-AU" dirty="0">
              <a:latin typeface="Gill Sans MT" panose="020B0502020104020203" pitchFamily="34" charset="0"/>
            </a:endParaRPr>
          </a:p>
        </p:txBody>
      </p:sp>
      <p:sp>
        <p:nvSpPr>
          <p:cNvPr id="3" name="Content Placeholder 2"/>
          <p:cNvSpPr>
            <a:spLocks noGrp="1"/>
          </p:cNvSpPr>
          <p:nvPr>
            <p:ph idx="1"/>
          </p:nvPr>
        </p:nvSpPr>
        <p:spPr>
          <a:xfrm>
            <a:off x="838200" y="1789586"/>
            <a:ext cx="9701463" cy="4347411"/>
          </a:xfrm>
        </p:spPr>
        <p:txBody>
          <a:bodyPr>
            <a:normAutofit/>
          </a:bodyPr>
          <a:lstStyle/>
          <a:p>
            <a:pPr marL="457200" lvl="1" indent="0">
              <a:spcBef>
                <a:spcPts val="2400"/>
              </a:spcBef>
              <a:buNone/>
            </a:pPr>
            <a:r>
              <a:rPr lang="en-AU" sz="2800" b="1" dirty="0">
                <a:latin typeface="Gill Sans MT" panose="020B0502020104020203" pitchFamily="34" charset="0"/>
              </a:rPr>
              <a:t>Certifying Stamp Example</a:t>
            </a:r>
          </a:p>
          <a:p>
            <a:pPr marL="895350" lvl="1" indent="0">
              <a:lnSpc>
                <a:spcPct val="110000"/>
              </a:lnSpc>
              <a:spcBef>
                <a:spcPts val="1800"/>
              </a:spcBef>
              <a:buNone/>
              <a:defRPr/>
            </a:pPr>
            <a:r>
              <a:rPr lang="en-AU" sz="2800" b="1" dirty="0">
                <a:latin typeface="Gill Sans MT" panose="020B0502020104020203" pitchFamily="34" charset="0"/>
              </a:rPr>
              <a:t>	</a:t>
            </a:r>
            <a:r>
              <a:rPr lang="en-AU" sz="2800" kern="0" dirty="0">
                <a:latin typeface="Gill Sans MT" panose="020B0502020104020203" pitchFamily="34" charset="0"/>
              </a:rPr>
              <a:t>I certify that this is a true and correct copy of the original document sighted by me </a:t>
            </a:r>
            <a:r>
              <a:rPr lang="en-AU" sz="2800" kern="0" dirty="0" smtClean="0">
                <a:latin typeface="Gill Sans MT" panose="020B0502020104020203" pitchFamily="34" charset="0"/>
              </a:rPr>
              <a:t>at …………………………… </a:t>
            </a:r>
            <a:r>
              <a:rPr lang="en-AU" sz="2800" kern="0" dirty="0">
                <a:latin typeface="Gill Sans MT" panose="020B0502020104020203" pitchFamily="34" charset="0"/>
              </a:rPr>
              <a:t>this …………… day of …………………… 20…… </a:t>
            </a:r>
          </a:p>
          <a:p>
            <a:pPr marL="895350" lvl="1" indent="0">
              <a:lnSpc>
                <a:spcPct val="100000"/>
              </a:lnSpc>
              <a:spcBef>
                <a:spcPts val="1800"/>
              </a:spcBef>
              <a:buNone/>
              <a:defRPr/>
            </a:pPr>
            <a:r>
              <a:rPr lang="en-AU" sz="2800" dirty="0">
                <a:latin typeface="Gill Sans MT" panose="020B0502020104020203" pitchFamily="34" charset="0"/>
              </a:rPr>
              <a:t>	</a:t>
            </a:r>
            <a:r>
              <a:rPr lang="en-AU" sz="2800" kern="0" dirty="0">
                <a:latin typeface="Gill Sans MT" panose="020B0502020104020203" pitchFamily="34" charset="0"/>
              </a:rPr>
              <a:t>John Smith - Public Servant </a:t>
            </a:r>
          </a:p>
          <a:p>
            <a:pPr marL="895350" lvl="1" indent="0">
              <a:lnSpc>
                <a:spcPct val="100000"/>
              </a:lnSpc>
              <a:spcBef>
                <a:spcPts val="600"/>
              </a:spcBef>
              <a:buNone/>
              <a:defRPr/>
            </a:pPr>
            <a:r>
              <a:rPr lang="en-AU" sz="2800" kern="0" dirty="0">
                <a:latin typeface="Gill Sans MT" panose="020B0502020104020203" pitchFamily="34" charset="0"/>
              </a:rPr>
              <a:t>	Department of Justice</a:t>
            </a:r>
          </a:p>
          <a:p>
            <a:pPr marL="895350" lvl="1" indent="0">
              <a:lnSpc>
                <a:spcPct val="100000"/>
              </a:lnSpc>
              <a:spcBef>
                <a:spcPts val="600"/>
              </a:spcBef>
              <a:buNone/>
              <a:defRPr/>
            </a:pPr>
            <a:r>
              <a:rPr lang="en-AU" sz="2800" kern="0" dirty="0">
                <a:latin typeface="Gill Sans MT" panose="020B0502020104020203" pitchFamily="34" charset="0"/>
              </a:rPr>
              <a:t>	Commissioner for Declarations</a:t>
            </a:r>
          </a:p>
          <a:p>
            <a:pPr marL="895350" lvl="1" indent="0">
              <a:lnSpc>
                <a:spcPct val="100000"/>
              </a:lnSpc>
              <a:spcBef>
                <a:spcPts val="600"/>
              </a:spcBef>
              <a:buNone/>
              <a:defRPr/>
            </a:pPr>
            <a:r>
              <a:rPr lang="en-AU" sz="2800" kern="0" dirty="0">
                <a:latin typeface="Gill Sans MT" panose="020B0502020104020203" pitchFamily="34" charset="0"/>
              </a:rPr>
              <a:t>	Hobart, Tasmania </a:t>
            </a:r>
          </a:p>
          <a:p>
            <a:pPr marL="1352550" lvl="2" indent="0">
              <a:lnSpc>
                <a:spcPct val="100000"/>
              </a:lnSpc>
              <a:spcBef>
                <a:spcPts val="600"/>
              </a:spcBef>
              <a:buNone/>
              <a:defRPr/>
            </a:pPr>
            <a:endParaRPr lang="en-AU" sz="2800" kern="0" dirty="0">
              <a:latin typeface="Gill Sans MT" panose="020B0502020104020203" pitchFamily="34" charset="0"/>
            </a:endParaRPr>
          </a:p>
          <a:p>
            <a:endParaRPr lang="en-AU" sz="2400" dirty="0" smtClean="0">
              <a:latin typeface="Gill Sans MT" panose="020B0502020104020203" pitchFamily="34" charset="0"/>
            </a:endParaRPr>
          </a:p>
          <a:p>
            <a:pPr marL="0" indent="0">
              <a:buNone/>
            </a:pPr>
            <a:endParaRPr lang="en-AU" sz="2400" dirty="0" smtClean="0">
              <a:latin typeface="Gill Sans MT" panose="020B0502020104020203" pitchFamily="34" charset="0"/>
            </a:endParaRPr>
          </a:p>
          <a:p>
            <a:pPr marL="0" indent="0">
              <a:buNone/>
            </a:pPr>
            <a:endParaRPr lang="en-AU" sz="2400" dirty="0">
              <a:latin typeface="Gill Sans MT" panose="020B0502020104020203" pitchFamily="34" charset="0"/>
            </a:endParaRPr>
          </a:p>
        </p:txBody>
      </p:sp>
    </p:spTree>
    <p:extLst>
      <p:ext uri="{BB962C8B-B14F-4D97-AF65-F5344CB8AC3E}">
        <p14:creationId xmlns:p14="http://schemas.microsoft.com/office/powerpoint/2010/main" val="4199576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446477" cy="1325563"/>
          </a:xfrm>
        </p:spPr>
        <p:txBody>
          <a:bodyPr/>
          <a:lstStyle/>
          <a:p>
            <a:r>
              <a:rPr lang="en-AU" dirty="0" smtClean="0">
                <a:latin typeface="Gill Sans MT" panose="020B0502020104020203" pitchFamily="34" charset="0"/>
              </a:rPr>
              <a:t>The Role of Justices </a:t>
            </a:r>
            <a:r>
              <a:rPr lang="en-AU" dirty="0">
                <a:latin typeface="Gill Sans MT" panose="020B0502020104020203" pitchFamily="34" charset="0"/>
              </a:rPr>
              <a:t>of the Peace</a:t>
            </a:r>
          </a:p>
        </p:txBody>
      </p:sp>
      <p:sp>
        <p:nvSpPr>
          <p:cNvPr id="3" name="Content Placeholder 2"/>
          <p:cNvSpPr>
            <a:spLocks noGrp="1"/>
          </p:cNvSpPr>
          <p:nvPr>
            <p:ph idx="1"/>
          </p:nvPr>
        </p:nvSpPr>
        <p:spPr>
          <a:xfrm>
            <a:off x="838200" y="1491915"/>
            <a:ext cx="10210101" cy="5069305"/>
          </a:xfrm>
        </p:spPr>
        <p:txBody>
          <a:bodyPr>
            <a:normAutofit/>
          </a:bodyPr>
          <a:lstStyle/>
          <a:p>
            <a:r>
              <a:rPr lang="en-AU" dirty="0" smtClean="0">
                <a:latin typeface="Gill Sans MT" panose="020B0502020104020203" pitchFamily="34" charset="0"/>
              </a:rPr>
              <a:t>Some tasks must be undertaken by Justices of the Peace:</a:t>
            </a:r>
          </a:p>
          <a:p>
            <a:pPr lvl="1"/>
            <a:r>
              <a:rPr lang="en-AU" dirty="0" smtClean="0">
                <a:latin typeface="Gill Sans MT" panose="020B0502020104020203" pitchFamily="34" charset="0"/>
              </a:rPr>
              <a:t>Taking </a:t>
            </a:r>
            <a:r>
              <a:rPr lang="en-AU" dirty="0">
                <a:latin typeface="Gill Sans MT" panose="020B0502020104020203" pitchFamily="34" charset="0"/>
              </a:rPr>
              <a:t>affidavit for use in court</a:t>
            </a:r>
          </a:p>
          <a:p>
            <a:pPr lvl="1"/>
            <a:r>
              <a:rPr lang="en-AU" dirty="0" smtClean="0">
                <a:latin typeface="Gill Sans MT" panose="020B0502020104020203" pitchFamily="34" charset="0"/>
              </a:rPr>
              <a:t>Witnessing </a:t>
            </a:r>
            <a:r>
              <a:rPr lang="en-AU" dirty="0">
                <a:latin typeface="Gill Sans MT" panose="020B0502020104020203" pitchFamily="34" charset="0"/>
              </a:rPr>
              <a:t>a range of legal documents</a:t>
            </a:r>
          </a:p>
          <a:p>
            <a:pPr lvl="1"/>
            <a:r>
              <a:rPr lang="en-AU" dirty="0">
                <a:latin typeface="Gill Sans MT" panose="020B0502020104020203" pitchFamily="34" charset="0"/>
              </a:rPr>
              <a:t>Certifying a person’s identity</a:t>
            </a:r>
          </a:p>
          <a:p>
            <a:pPr lvl="1"/>
            <a:r>
              <a:rPr lang="en-AU" dirty="0">
                <a:latin typeface="Gill Sans MT" panose="020B0502020104020203" pitchFamily="34" charset="0"/>
              </a:rPr>
              <a:t>Issuing witness summonses</a:t>
            </a:r>
          </a:p>
          <a:p>
            <a:pPr lvl="1"/>
            <a:r>
              <a:rPr lang="en-AU" dirty="0">
                <a:latin typeface="Gill Sans MT" panose="020B0502020104020203" pitchFamily="34" charset="0"/>
              </a:rPr>
              <a:t>Attending juvenile interviews</a:t>
            </a:r>
          </a:p>
          <a:p>
            <a:pPr lvl="1"/>
            <a:r>
              <a:rPr lang="en-AU" dirty="0">
                <a:latin typeface="Gill Sans MT" panose="020B0502020104020203" pitchFamily="34" charset="0"/>
              </a:rPr>
              <a:t>Issuing search warrants</a:t>
            </a:r>
          </a:p>
          <a:p>
            <a:r>
              <a:rPr lang="en-AU" dirty="0" smtClean="0">
                <a:latin typeface="Gill Sans MT" panose="020B0502020104020203" pitchFamily="34" charset="0"/>
              </a:rPr>
              <a:t>Commissioners should refer people seeking these services to a Justice of the Peace.</a:t>
            </a:r>
          </a:p>
          <a:p>
            <a:r>
              <a:rPr lang="en-AU" dirty="0" smtClean="0">
                <a:latin typeface="Gill Sans MT" panose="020B0502020104020203" pitchFamily="34" charset="0"/>
              </a:rPr>
              <a:t>For more information and to find a Justices of the Peace visit </a:t>
            </a:r>
            <a:r>
              <a:rPr lang="en-AU" dirty="0" smtClean="0">
                <a:latin typeface="Gill Sans MT" panose="020B0502020104020203" pitchFamily="34" charset="0"/>
                <a:hlinkClick r:id="rId3"/>
              </a:rPr>
              <a:t>www.justice.tas.gov.au/commissioners-for-declarations-and-justices-of-the-peace</a:t>
            </a:r>
            <a:endParaRPr lang="en-AU" dirty="0">
              <a:latin typeface="Gill Sans MT" panose="020B0502020104020203" pitchFamily="34" charset="0"/>
            </a:endParaRPr>
          </a:p>
        </p:txBody>
      </p:sp>
    </p:spTree>
    <p:extLst>
      <p:ext uri="{BB962C8B-B14F-4D97-AF65-F5344CB8AC3E}">
        <p14:creationId xmlns:p14="http://schemas.microsoft.com/office/powerpoint/2010/main" val="3905868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446477" cy="1325563"/>
          </a:xfrm>
        </p:spPr>
        <p:txBody>
          <a:bodyPr/>
          <a:lstStyle/>
          <a:p>
            <a:r>
              <a:rPr lang="en-AU" dirty="0">
                <a:latin typeface="Gill Sans MT" panose="020B0502020104020203" pitchFamily="34" charset="0"/>
              </a:rPr>
              <a:t>Notary Public </a:t>
            </a:r>
          </a:p>
        </p:txBody>
      </p:sp>
      <p:sp>
        <p:nvSpPr>
          <p:cNvPr id="3" name="Content Placeholder 2"/>
          <p:cNvSpPr>
            <a:spLocks noGrp="1"/>
          </p:cNvSpPr>
          <p:nvPr>
            <p:ph idx="1"/>
          </p:nvPr>
        </p:nvSpPr>
        <p:spPr>
          <a:xfrm>
            <a:off x="838201" y="1524000"/>
            <a:ext cx="9573126" cy="4627795"/>
          </a:xfrm>
        </p:spPr>
        <p:txBody>
          <a:bodyPr>
            <a:noAutofit/>
          </a:bodyPr>
          <a:lstStyle/>
          <a:p>
            <a:pPr marL="228600" lvl="1">
              <a:lnSpc>
                <a:spcPct val="100000"/>
              </a:lnSpc>
              <a:spcBef>
                <a:spcPts val="1000"/>
              </a:spcBef>
            </a:pPr>
            <a:r>
              <a:rPr lang="en-AU" sz="2600" dirty="0">
                <a:latin typeface="Gill Sans MT" panose="020B0502020104020203" pitchFamily="34" charset="0"/>
              </a:rPr>
              <a:t>Commissioners should never witness documents to be used overseas</a:t>
            </a:r>
            <a:r>
              <a:rPr lang="en-AU" sz="2600" dirty="0" smtClean="0">
                <a:latin typeface="Gill Sans MT" panose="020B0502020104020203" pitchFamily="34" charset="0"/>
              </a:rPr>
              <a:t>. If </a:t>
            </a:r>
            <a:r>
              <a:rPr lang="en-AU" sz="2600" dirty="0">
                <a:latin typeface="Gill Sans MT" panose="020B0502020104020203" pitchFamily="34" charset="0"/>
              </a:rPr>
              <a:t>you are asked to witness such a document, and there are no instructions, refer the person to the Embassy or Consulate Office of that country or to a Notary Public.</a:t>
            </a:r>
          </a:p>
          <a:p>
            <a:pPr marL="228600" lvl="1">
              <a:lnSpc>
                <a:spcPct val="100000"/>
              </a:lnSpc>
              <a:spcBef>
                <a:spcPts val="1000"/>
              </a:spcBef>
            </a:pPr>
            <a:r>
              <a:rPr lang="en-AU" sz="2600" dirty="0">
                <a:latin typeface="Gill Sans MT" panose="020B0502020104020203" pitchFamily="34" charset="0"/>
              </a:rPr>
              <a:t>A Notary Public is an officer of the law whose function is somewhat like that of an International Justice of the Peace</a:t>
            </a:r>
            <a:r>
              <a:rPr lang="en-AU" sz="2600" dirty="0" smtClean="0">
                <a:latin typeface="Gill Sans MT" panose="020B0502020104020203" pitchFamily="34" charset="0"/>
              </a:rPr>
              <a:t>. Notaries </a:t>
            </a:r>
            <a:r>
              <a:rPr lang="en-AU" sz="2600" dirty="0">
                <a:latin typeface="Gill Sans MT" panose="020B0502020104020203" pitchFamily="34" charset="0"/>
              </a:rPr>
              <a:t>are appointed by the Supreme Court </a:t>
            </a:r>
            <a:r>
              <a:rPr lang="en-AU" sz="2600" dirty="0" smtClean="0">
                <a:latin typeface="Gill Sans MT" panose="020B0502020104020203" pitchFamily="34" charset="0"/>
              </a:rPr>
              <a:t>of Tasmania under </a:t>
            </a:r>
            <a:r>
              <a:rPr lang="en-AU" sz="2600" dirty="0">
                <a:latin typeface="Gill Sans MT" panose="020B0502020104020203" pitchFamily="34" charset="0"/>
              </a:rPr>
              <a:t>the provisions of the </a:t>
            </a:r>
            <a:r>
              <a:rPr lang="en-AU" sz="2600" i="1" dirty="0">
                <a:latin typeface="Gill Sans MT" panose="020B0502020104020203" pitchFamily="34" charset="0"/>
              </a:rPr>
              <a:t>Notaries Public Act 1990 </a:t>
            </a:r>
            <a:r>
              <a:rPr lang="en-AU" sz="2600" dirty="0">
                <a:latin typeface="Gill Sans MT" panose="020B0502020104020203" pitchFamily="34" charset="0"/>
              </a:rPr>
              <a:t>(Tas). </a:t>
            </a:r>
          </a:p>
          <a:p>
            <a:pPr marL="228600" lvl="1">
              <a:lnSpc>
                <a:spcPct val="100000"/>
              </a:lnSpc>
              <a:spcBef>
                <a:spcPts val="1000"/>
              </a:spcBef>
            </a:pPr>
            <a:r>
              <a:rPr lang="en-AU" sz="2600" dirty="0">
                <a:latin typeface="Gill Sans MT" panose="020B0502020104020203" pitchFamily="34" charset="0"/>
              </a:rPr>
              <a:t>More information on Notaries and where to locate one can be found on </a:t>
            </a:r>
            <a:r>
              <a:rPr lang="en-AU" sz="2600" dirty="0" smtClean="0">
                <a:latin typeface="Gill Sans MT" panose="020B0502020104020203" pitchFamily="34" charset="0"/>
              </a:rPr>
              <a:t>at </a:t>
            </a:r>
            <a:r>
              <a:rPr lang="en-AU" sz="2600" dirty="0" smtClean="0">
                <a:latin typeface="Gill Sans MT" panose="020B0502020104020203" pitchFamily="34" charset="0"/>
                <a:hlinkClick r:id="rId3"/>
              </a:rPr>
              <a:t>www.supremecourt.tas.gov.au/the-court/notaries-public/</a:t>
            </a:r>
            <a:r>
              <a:rPr lang="en-AU" sz="2600" dirty="0" smtClean="0">
                <a:latin typeface="Gill Sans MT" panose="020B0502020104020203" pitchFamily="34" charset="0"/>
              </a:rPr>
              <a:t>.</a:t>
            </a:r>
            <a:endParaRPr lang="en-AU" sz="2600" dirty="0">
              <a:latin typeface="Gill Sans MT" panose="020B0502020104020203" pitchFamily="34" charset="0"/>
            </a:endParaRPr>
          </a:p>
        </p:txBody>
      </p:sp>
    </p:spTree>
    <p:extLst>
      <p:ext uri="{BB962C8B-B14F-4D97-AF65-F5344CB8AC3E}">
        <p14:creationId xmlns:p14="http://schemas.microsoft.com/office/powerpoint/2010/main" val="3007619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446477" cy="1325563"/>
          </a:xfrm>
        </p:spPr>
        <p:txBody>
          <a:bodyPr/>
          <a:lstStyle/>
          <a:p>
            <a:r>
              <a:rPr lang="en-AU" dirty="0" smtClean="0">
                <a:latin typeface="Gill Sans MT" panose="020B0502020104020203" pitchFamily="34" charset="0"/>
              </a:rPr>
              <a:t>Review</a:t>
            </a:r>
            <a:endParaRPr lang="en-AU" dirty="0">
              <a:latin typeface="Gill Sans MT" panose="020B0502020104020203" pitchFamily="34" charset="0"/>
            </a:endParaRPr>
          </a:p>
        </p:txBody>
      </p:sp>
      <p:sp>
        <p:nvSpPr>
          <p:cNvPr id="3" name="Content Placeholder 2"/>
          <p:cNvSpPr>
            <a:spLocks noGrp="1"/>
          </p:cNvSpPr>
          <p:nvPr>
            <p:ph idx="1"/>
          </p:nvPr>
        </p:nvSpPr>
        <p:spPr>
          <a:xfrm>
            <a:off x="838200" y="1921078"/>
            <a:ext cx="10210101" cy="4230717"/>
          </a:xfrm>
        </p:spPr>
        <p:txBody>
          <a:bodyPr>
            <a:normAutofit/>
          </a:bodyPr>
          <a:lstStyle/>
          <a:p>
            <a:r>
              <a:rPr lang="en-AU" dirty="0">
                <a:latin typeface="Gill Sans MT" panose="020B0502020104020203" pitchFamily="34" charset="0"/>
              </a:rPr>
              <a:t>Always </a:t>
            </a:r>
            <a:r>
              <a:rPr lang="en-AU" dirty="0" smtClean="0">
                <a:latin typeface="Gill Sans MT" panose="020B0502020104020203" pitchFamily="34" charset="0"/>
              </a:rPr>
              <a:t>check </a:t>
            </a:r>
            <a:r>
              <a:rPr lang="en-AU" dirty="0">
                <a:latin typeface="Gill Sans MT" panose="020B0502020104020203" pitchFamily="34" charset="0"/>
              </a:rPr>
              <a:t>the document to see if </a:t>
            </a:r>
            <a:r>
              <a:rPr lang="en-AU" dirty="0" smtClean="0">
                <a:latin typeface="Gill Sans MT" panose="020B0502020104020203" pitchFamily="34" charset="0"/>
              </a:rPr>
              <a:t>a Commissioner for Declarations can sign the document.</a:t>
            </a:r>
          </a:p>
          <a:p>
            <a:r>
              <a:rPr lang="en-AU" dirty="0" smtClean="0">
                <a:latin typeface="Gill Sans MT" panose="020B0502020104020203" pitchFamily="34" charset="0"/>
              </a:rPr>
              <a:t>Check identification.</a:t>
            </a:r>
          </a:p>
          <a:p>
            <a:r>
              <a:rPr lang="en-AU" dirty="0" smtClean="0">
                <a:latin typeface="Gill Sans MT" panose="020B0502020104020203" pitchFamily="34" charset="0"/>
              </a:rPr>
              <a:t>Exercise caution when dealing electronic documents.</a:t>
            </a:r>
            <a:endParaRPr lang="en-AU" dirty="0">
              <a:solidFill>
                <a:srgbClr val="FF0000"/>
              </a:solidFill>
              <a:latin typeface="Gill Sans MT" panose="020B0502020104020203" pitchFamily="34" charset="0"/>
            </a:endParaRPr>
          </a:p>
          <a:p>
            <a:r>
              <a:rPr lang="en-AU" dirty="0">
                <a:latin typeface="Gill Sans MT" panose="020B0502020104020203" pitchFamily="34" charset="0"/>
              </a:rPr>
              <a:t>Always sign with your name and </a:t>
            </a:r>
            <a:r>
              <a:rPr lang="en-AU" dirty="0" smtClean="0">
                <a:latin typeface="Gill Sans MT" panose="020B0502020104020203" pitchFamily="34" charset="0"/>
              </a:rPr>
              <a:t>profession.</a:t>
            </a:r>
          </a:p>
          <a:p>
            <a:r>
              <a:rPr lang="en-AU" dirty="0" smtClean="0">
                <a:latin typeface="Gill Sans MT" panose="020B0502020104020203" pitchFamily="34" charset="0"/>
              </a:rPr>
              <a:t>Know </a:t>
            </a:r>
            <a:r>
              <a:rPr lang="en-AU" dirty="0">
                <a:latin typeface="Gill Sans MT" panose="020B0502020104020203" pitchFamily="34" charset="0"/>
              </a:rPr>
              <a:t>how to locate a </a:t>
            </a:r>
            <a:r>
              <a:rPr lang="en-AU" dirty="0" smtClean="0">
                <a:latin typeface="Gill Sans MT" panose="020B0502020104020203" pitchFamily="34" charset="0"/>
              </a:rPr>
              <a:t>Justice of the Peace </a:t>
            </a:r>
            <a:r>
              <a:rPr lang="en-AU" dirty="0">
                <a:latin typeface="Gill Sans MT" panose="020B0502020104020203" pitchFamily="34" charset="0"/>
              </a:rPr>
              <a:t>or Notary </a:t>
            </a:r>
            <a:r>
              <a:rPr lang="en-AU" dirty="0" smtClean="0">
                <a:latin typeface="Gill Sans MT" panose="020B0502020104020203" pitchFamily="34" charset="0"/>
              </a:rPr>
              <a:t>Public.</a:t>
            </a:r>
          </a:p>
          <a:p>
            <a:r>
              <a:rPr lang="en-AU" dirty="0" smtClean="0">
                <a:latin typeface="Gill Sans MT" panose="020B0502020104020203" pitchFamily="34" charset="0"/>
              </a:rPr>
              <a:t>If you are not confident or comfortable in providing your services you should decline. </a:t>
            </a:r>
            <a:endParaRPr lang="en-AU" dirty="0">
              <a:latin typeface="Gill Sans MT" panose="020B0502020104020203" pitchFamily="34" charset="0"/>
            </a:endParaRPr>
          </a:p>
          <a:p>
            <a:endParaRPr lang="en-AU" dirty="0">
              <a:latin typeface="Gill Sans MT" panose="020B0502020104020203" pitchFamily="34" charset="0"/>
            </a:endParaRPr>
          </a:p>
        </p:txBody>
      </p:sp>
    </p:spTree>
    <p:extLst>
      <p:ext uri="{BB962C8B-B14F-4D97-AF65-F5344CB8AC3E}">
        <p14:creationId xmlns:p14="http://schemas.microsoft.com/office/powerpoint/2010/main" val="3932082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446477" cy="1325563"/>
          </a:xfrm>
        </p:spPr>
        <p:txBody>
          <a:bodyPr/>
          <a:lstStyle/>
          <a:p>
            <a:r>
              <a:rPr lang="en-AU" dirty="0" smtClean="0">
                <a:latin typeface="Gill Sans MT" panose="020B0502020104020203" pitchFamily="34" charset="0"/>
              </a:rPr>
              <a:t>Resources</a:t>
            </a:r>
            <a:endParaRPr lang="en-AU" dirty="0">
              <a:latin typeface="Gill Sans MT" panose="020B0502020104020203" pitchFamily="34" charset="0"/>
            </a:endParaRPr>
          </a:p>
        </p:txBody>
      </p:sp>
      <p:sp>
        <p:nvSpPr>
          <p:cNvPr id="3" name="Content Placeholder 2"/>
          <p:cNvSpPr>
            <a:spLocks noGrp="1"/>
          </p:cNvSpPr>
          <p:nvPr>
            <p:ph idx="1"/>
          </p:nvPr>
        </p:nvSpPr>
        <p:spPr>
          <a:xfrm>
            <a:off x="838200" y="1921078"/>
            <a:ext cx="10210101" cy="4230717"/>
          </a:xfrm>
        </p:spPr>
        <p:txBody>
          <a:bodyPr>
            <a:normAutofit/>
          </a:bodyPr>
          <a:lstStyle/>
          <a:p>
            <a:pPr>
              <a:spcBef>
                <a:spcPts val="1800"/>
              </a:spcBef>
            </a:pPr>
            <a:r>
              <a:rPr lang="en-AU" dirty="0" smtClean="0">
                <a:latin typeface="Gill Sans MT" panose="020B0502020104020203" pitchFamily="34" charset="0"/>
              </a:rPr>
              <a:t>Tasmanian Legislation – </a:t>
            </a:r>
            <a:r>
              <a:rPr lang="en-AU" dirty="0" smtClean="0">
                <a:latin typeface="Gill Sans MT" panose="020B0502020104020203" pitchFamily="34" charset="0"/>
                <a:hlinkClick r:id="rId3"/>
              </a:rPr>
              <a:t>www.legislation.tas.gov.au</a:t>
            </a:r>
            <a:endParaRPr lang="en-AU" dirty="0" smtClean="0">
              <a:latin typeface="Gill Sans MT" panose="020B0502020104020203" pitchFamily="34" charset="0"/>
            </a:endParaRPr>
          </a:p>
          <a:p>
            <a:pPr>
              <a:spcBef>
                <a:spcPts val="1800"/>
              </a:spcBef>
            </a:pPr>
            <a:r>
              <a:rPr lang="en-AU" dirty="0" smtClean="0">
                <a:latin typeface="Gill Sans MT" panose="020B0502020104020203" pitchFamily="34" charset="0"/>
              </a:rPr>
              <a:t>Commonwealth Legislation – </a:t>
            </a:r>
            <a:r>
              <a:rPr lang="en-AU" dirty="0" smtClean="0">
                <a:latin typeface="Gill Sans MT" panose="020B0502020104020203" pitchFamily="34" charset="0"/>
                <a:hlinkClick r:id="rId4"/>
              </a:rPr>
              <a:t>www.legislation.gov.au</a:t>
            </a:r>
            <a:endParaRPr lang="en-AU" dirty="0" smtClean="0">
              <a:latin typeface="Gill Sans MT" panose="020B0502020104020203" pitchFamily="34" charset="0"/>
            </a:endParaRPr>
          </a:p>
          <a:p>
            <a:pPr>
              <a:spcBef>
                <a:spcPts val="1800"/>
              </a:spcBef>
            </a:pPr>
            <a:r>
              <a:rPr lang="en-AU" dirty="0" smtClean="0">
                <a:latin typeface="Gill Sans MT" panose="020B0502020104020203" pitchFamily="34" charset="0"/>
              </a:rPr>
              <a:t>DOJ Website – </a:t>
            </a:r>
            <a:r>
              <a:rPr lang="en-US" u="sng" dirty="0" smtClean="0">
                <a:latin typeface="Gill Sans MT" panose="020B0502020104020203" pitchFamily="34" charset="0"/>
                <a:hlinkClick r:id="rId5"/>
              </a:rPr>
              <a:t>www.justice.tas.gov.au</a:t>
            </a:r>
            <a:endParaRPr lang="en-AU" dirty="0">
              <a:latin typeface="Gill Sans MT" panose="020B0502020104020203" pitchFamily="34" charset="0"/>
            </a:endParaRPr>
          </a:p>
          <a:p>
            <a:pPr>
              <a:spcBef>
                <a:spcPts val="1800"/>
              </a:spcBef>
            </a:pPr>
            <a:r>
              <a:rPr lang="en-AU" dirty="0" smtClean="0">
                <a:latin typeface="Gill Sans MT" panose="020B0502020104020203" pitchFamily="34" charset="0"/>
              </a:rPr>
              <a:t>Supreme Court – </a:t>
            </a:r>
            <a:r>
              <a:rPr lang="en-AU" dirty="0" smtClean="0">
                <a:latin typeface="Gill Sans MT" panose="020B0502020104020203" pitchFamily="34" charset="0"/>
                <a:hlinkClick r:id="rId6"/>
              </a:rPr>
              <a:t>www.supremecourt.tas.gov.au</a:t>
            </a:r>
            <a:r>
              <a:rPr lang="en-AU" dirty="0" smtClean="0">
                <a:latin typeface="Gill Sans MT" panose="020B0502020104020203" pitchFamily="34" charset="0"/>
              </a:rPr>
              <a:t>  </a:t>
            </a:r>
          </a:p>
          <a:p>
            <a:pPr>
              <a:spcBef>
                <a:spcPts val="1800"/>
              </a:spcBef>
            </a:pPr>
            <a:r>
              <a:rPr lang="en-AU" dirty="0" smtClean="0">
                <a:latin typeface="Gill Sans MT" panose="020B0502020104020203" pitchFamily="34" charset="0"/>
              </a:rPr>
              <a:t>Statutory declaration form – </a:t>
            </a:r>
            <a:r>
              <a:rPr lang="en-AU" dirty="0" smtClean="0">
                <a:latin typeface="Gill Sans MT" panose="020B0502020104020203" pitchFamily="34" charset="0"/>
                <a:hlinkClick r:id="rId7"/>
              </a:rPr>
              <a:t>www.justice.tas.gov.au/statutory-declaration</a:t>
            </a:r>
            <a:endParaRPr lang="en-AU" dirty="0">
              <a:latin typeface="Gill Sans MT" panose="020B0502020104020203" pitchFamily="34" charset="0"/>
            </a:endParaRPr>
          </a:p>
          <a:p>
            <a:endParaRPr lang="en-AU" dirty="0">
              <a:latin typeface="Gill Sans MT" panose="020B0502020104020203" pitchFamily="34" charset="0"/>
            </a:endParaRPr>
          </a:p>
        </p:txBody>
      </p:sp>
    </p:spTree>
    <p:extLst>
      <p:ext uri="{BB962C8B-B14F-4D97-AF65-F5344CB8AC3E}">
        <p14:creationId xmlns:p14="http://schemas.microsoft.com/office/powerpoint/2010/main" val="3487241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7938"/>
            <a:ext cx="10210101" cy="5413858"/>
          </a:xfrm>
        </p:spPr>
        <p:txBody>
          <a:bodyPr>
            <a:normAutofit/>
          </a:bodyPr>
          <a:lstStyle/>
          <a:p>
            <a:endParaRPr lang="en-AU" dirty="0" smtClean="0">
              <a:latin typeface="Gill Sans MT" panose="020B0502020104020203" pitchFamily="34" charset="0"/>
            </a:endParaRPr>
          </a:p>
          <a:p>
            <a:endParaRPr lang="en-AU" dirty="0">
              <a:latin typeface="Gill Sans MT" panose="020B0502020104020203" pitchFamily="34" charset="0"/>
            </a:endParaRPr>
          </a:p>
          <a:p>
            <a:endParaRPr lang="en-AU" dirty="0" smtClean="0">
              <a:latin typeface="Gill Sans MT" panose="020B0502020104020203" pitchFamily="34" charset="0"/>
            </a:endParaRPr>
          </a:p>
          <a:p>
            <a:endParaRPr lang="en-AU" dirty="0">
              <a:latin typeface="Gill Sans MT" panose="020B0502020104020203" pitchFamily="34" charset="0"/>
            </a:endParaRPr>
          </a:p>
          <a:p>
            <a:pPr marL="0" indent="0">
              <a:buNone/>
            </a:pPr>
            <a:endParaRPr lang="en-AU" sz="2200" dirty="0" smtClean="0">
              <a:latin typeface="Gill Sans MT" panose="020B0502020104020203" pitchFamily="34" charset="0"/>
            </a:endParaRPr>
          </a:p>
          <a:p>
            <a:pPr marL="0" indent="0">
              <a:buNone/>
            </a:pPr>
            <a:r>
              <a:rPr lang="en-AU" sz="1600" dirty="0" smtClean="0">
                <a:latin typeface="Gill Sans MT" panose="020B0502020104020203" pitchFamily="34" charset="0"/>
              </a:rPr>
              <a:t>All reasonable care has been taken to provide accurate information within this presentation. It is up to date at the time of issue in September 2022. Changes may be made to the law after this date.</a:t>
            </a:r>
          </a:p>
          <a:p>
            <a:pPr marL="0" indent="0">
              <a:buNone/>
            </a:pPr>
            <a:r>
              <a:rPr lang="en-AU" sz="1600" dirty="0" smtClean="0">
                <a:latin typeface="Gill Sans MT" panose="020B0502020104020203" pitchFamily="34" charset="0"/>
              </a:rPr>
              <a:t>The Department will periodically review the presentation and make it available on its website.</a:t>
            </a:r>
          </a:p>
          <a:p>
            <a:pPr marL="0" indent="0">
              <a:buNone/>
            </a:pPr>
            <a:r>
              <a:rPr lang="en-AU" sz="1600" dirty="0" smtClean="0">
                <a:latin typeface="Gill Sans MT" panose="020B0502020104020203" pitchFamily="34" charset="0"/>
              </a:rPr>
              <a:t>For further information, please contact:</a:t>
            </a:r>
          </a:p>
          <a:p>
            <a:pPr marL="0" indent="0">
              <a:buNone/>
            </a:pPr>
            <a:r>
              <a:rPr lang="en-AU" sz="1600" dirty="0" smtClean="0">
                <a:latin typeface="Gill Sans MT" panose="020B0502020104020203" pitchFamily="34" charset="0"/>
              </a:rPr>
              <a:t>Office of the Secretary</a:t>
            </a:r>
          </a:p>
          <a:p>
            <a:pPr marL="0" indent="0">
              <a:spcBef>
                <a:spcPts val="300"/>
              </a:spcBef>
              <a:buNone/>
            </a:pPr>
            <a:r>
              <a:rPr lang="en-AU" sz="1600" dirty="0" smtClean="0">
                <a:latin typeface="Gill Sans MT" panose="020B0502020104020203" pitchFamily="34" charset="0"/>
              </a:rPr>
              <a:t>GPO Box 825</a:t>
            </a:r>
          </a:p>
          <a:p>
            <a:pPr marL="0" indent="0">
              <a:spcBef>
                <a:spcPts val="300"/>
              </a:spcBef>
              <a:buNone/>
            </a:pPr>
            <a:r>
              <a:rPr lang="en-AU" sz="1600" dirty="0" smtClean="0">
                <a:latin typeface="Gill Sans MT" panose="020B0502020104020203" pitchFamily="34" charset="0"/>
              </a:rPr>
              <a:t>Hobart TAS 7001</a:t>
            </a:r>
          </a:p>
          <a:p>
            <a:pPr marL="0" indent="0">
              <a:spcBef>
                <a:spcPts val="300"/>
              </a:spcBef>
              <a:buNone/>
            </a:pPr>
            <a:r>
              <a:rPr lang="en-AU" sz="1600" dirty="0" smtClean="0">
                <a:latin typeface="Gill Sans MT" panose="020B0502020104020203" pitchFamily="34" charset="0"/>
              </a:rPr>
              <a:t>Email: </a:t>
            </a:r>
            <a:r>
              <a:rPr lang="en-AU" sz="1600" dirty="0" smtClean="0">
                <a:latin typeface="Gill Sans MT" panose="020B0502020104020203" pitchFamily="34" charset="0"/>
                <a:hlinkClick r:id="rId3"/>
              </a:rPr>
              <a:t>secretary@justice.tas.gov.au</a:t>
            </a:r>
            <a:endParaRPr lang="en-AU" sz="1600" dirty="0" smtClean="0">
              <a:latin typeface="Gill Sans MT" panose="020B0502020104020203" pitchFamily="34" charset="0"/>
            </a:endParaRPr>
          </a:p>
          <a:p>
            <a:pPr marL="0" indent="0">
              <a:spcBef>
                <a:spcPts val="300"/>
              </a:spcBef>
              <a:buNone/>
            </a:pPr>
            <a:r>
              <a:rPr lang="en-AU" sz="1600" dirty="0" smtClean="0">
                <a:latin typeface="Gill Sans MT" panose="020B0502020104020203" pitchFamily="34" charset="0"/>
              </a:rPr>
              <a:t>Website: </a:t>
            </a:r>
            <a:r>
              <a:rPr lang="en-AU" sz="1600" dirty="0" smtClean="0">
                <a:latin typeface="Gill Sans MT" panose="020B0502020104020203" pitchFamily="34" charset="0"/>
                <a:hlinkClick r:id="rId4"/>
              </a:rPr>
              <a:t>www.justice.tas.gov.au</a:t>
            </a:r>
            <a:endParaRPr lang="en-AU" sz="1600" dirty="0" smtClean="0">
              <a:latin typeface="Gill Sans MT" panose="020B0502020104020203" pitchFamily="34" charset="0"/>
            </a:endParaRPr>
          </a:p>
          <a:p>
            <a:endParaRPr lang="en-AU" dirty="0">
              <a:latin typeface="Gill Sans MT" panose="020B0502020104020203" pitchFamily="34" charset="0"/>
            </a:endParaRPr>
          </a:p>
        </p:txBody>
      </p:sp>
      <p:pic>
        <p:nvPicPr>
          <p:cNvPr id="4" name="Picture 3" descr="100079 Tas Gov_no tag_rgb_vert"/>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64337" y="1112688"/>
            <a:ext cx="1357825" cy="1283040"/>
          </a:xfrm>
          <a:prstGeom prst="rect">
            <a:avLst/>
          </a:prstGeom>
          <a:noFill/>
          <a:ln>
            <a:noFill/>
          </a:ln>
        </p:spPr>
      </p:pic>
    </p:spTree>
    <p:extLst>
      <p:ext uri="{BB962C8B-B14F-4D97-AF65-F5344CB8AC3E}">
        <p14:creationId xmlns:p14="http://schemas.microsoft.com/office/powerpoint/2010/main" val="452125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781535" cy="1325563"/>
          </a:xfrm>
        </p:spPr>
        <p:txBody>
          <a:bodyPr>
            <a:normAutofit/>
          </a:bodyPr>
          <a:lstStyle/>
          <a:p>
            <a:r>
              <a:rPr lang="en-AU" sz="3600" dirty="0" smtClean="0">
                <a:latin typeface="Gill Sans MT" panose="020B0502020104020203" pitchFamily="34" charset="0"/>
              </a:rPr>
              <a:t>Functions of a Commissioner </a:t>
            </a:r>
            <a:r>
              <a:rPr lang="en-AU" sz="3600" dirty="0">
                <a:latin typeface="Gill Sans MT" panose="020B0502020104020203" pitchFamily="34" charset="0"/>
              </a:rPr>
              <a:t>for </a:t>
            </a:r>
            <a:r>
              <a:rPr lang="en-AU" sz="3600" dirty="0" smtClean="0">
                <a:latin typeface="Gill Sans MT" panose="020B0502020104020203" pitchFamily="34" charset="0"/>
              </a:rPr>
              <a:t>Declarations </a:t>
            </a:r>
            <a:endParaRPr lang="en-AU" sz="3600" dirty="0">
              <a:latin typeface="Gill Sans MT" panose="020B0502020104020203" pitchFamily="34" charset="0"/>
            </a:endParaRPr>
          </a:p>
        </p:txBody>
      </p:sp>
      <p:sp>
        <p:nvSpPr>
          <p:cNvPr id="3" name="Content Placeholder 2"/>
          <p:cNvSpPr>
            <a:spLocks noGrp="1"/>
          </p:cNvSpPr>
          <p:nvPr>
            <p:ph idx="1"/>
          </p:nvPr>
        </p:nvSpPr>
        <p:spPr>
          <a:xfrm>
            <a:off x="776416" y="1748481"/>
            <a:ext cx="10210898" cy="4434660"/>
          </a:xfrm>
        </p:spPr>
        <p:txBody>
          <a:bodyPr>
            <a:normAutofit/>
          </a:bodyPr>
          <a:lstStyle/>
          <a:p>
            <a:pPr>
              <a:lnSpc>
                <a:spcPct val="80000"/>
              </a:lnSpc>
            </a:pPr>
            <a:r>
              <a:rPr lang="en-AU" dirty="0">
                <a:latin typeface="Gill Sans MT" panose="020B0502020104020203" pitchFamily="34" charset="0"/>
              </a:rPr>
              <a:t>Commissioners are independent and unbiased witnesses who provide a service to the public by signing documents.</a:t>
            </a:r>
          </a:p>
          <a:p>
            <a:pPr>
              <a:lnSpc>
                <a:spcPct val="80000"/>
              </a:lnSpc>
              <a:spcBef>
                <a:spcPts val="1800"/>
              </a:spcBef>
            </a:pPr>
            <a:r>
              <a:rPr lang="en-AU" dirty="0">
                <a:latin typeface="Gill Sans MT" panose="020B0502020104020203" pitchFamily="34" charset="0"/>
              </a:rPr>
              <a:t>The primary </a:t>
            </a:r>
            <a:r>
              <a:rPr lang="en-AU" dirty="0" smtClean="0">
                <a:latin typeface="Gill Sans MT" panose="020B0502020104020203" pitchFamily="34" charset="0"/>
              </a:rPr>
              <a:t>roles </a:t>
            </a:r>
            <a:r>
              <a:rPr lang="en-AU" dirty="0">
                <a:latin typeface="Gill Sans MT" panose="020B0502020104020203" pitchFamily="34" charset="0"/>
              </a:rPr>
              <a:t>of a Commissioner for </a:t>
            </a:r>
            <a:r>
              <a:rPr lang="en-AU" dirty="0" smtClean="0">
                <a:latin typeface="Gill Sans MT" panose="020B0502020104020203" pitchFamily="34" charset="0"/>
              </a:rPr>
              <a:t>Declarations are to:</a:t>
            </a:r>
            <a:endParaRPr lang="en-AU" dirty="0">
              <a:latin typeface="Gill Sans MT" panose="020B0502020104020203" pitchFamily="34" charset="0"/>
            </a:endParaRPr>
          </a:p>
          <a:p>
            <a:pPr lvl="1">
              <a:lnSpc>
                <a:spcPct val="80000"/>
              </a:lnSpc>
              <a:spcBef>
                <a:spcPts val="1200"/>
              </a:spcBef>
            </a:pPr>
            <a:r>
              <a:rPr lang="en-AU" dirty="0">
                <a:latin typeface="Gill Sans MT" panose="020B0502020104020203" pitchFamily="34" charset="0"/>
              </a:rPr>
              <a:t>witness signatures to documents</a:t>
            </a:r>
          </a:p>
          <a:p>
            <a:pPr lvl="1">
              <a:lnSpc>
                <a:spcPct val="80000"/>
              </a:lnSpc>
              <a:spcBef>
                <a:spcPts val="1200"/>
              </a:spcBef>
            </a:pPr>
            <a:r>
              <a:rPr lang="en-AU" dirty="0">
                <a:latin typeface="Gill Sans MT" panose="020B0502020104020203" pitchFamily="34" charset="0"/>
              </a:rPr>
              <a:t>witness statutory declarations</a:t>
            </a:r>
          </a:p>
          <a:p>
            <a:pPr lvl="1">
              <a:lnSpc>
                <a:spcPct val="80000"/>
              </a:lnSpc>
              <a:spcBef>
                <a:spcPts val="1200"/>
              </a:spcBef>
            </a:pPr>
            <a:r>
              <a:rPr lang="en-AU" dirty="0">
                <a:latin typeface="Gill Sans MT" panose="020B0502020104020203" pitchFamily="34" charset="0"/>
              </a:rPr>
              <a:t>certify copies of documents as true copies of an original (subject to any specific instructions</a:t>
            </a:r>
            <a:r>
              <a:rPr lang="en-AU" dirty="0" smtClean="0">
                <a:latin typeface="Gill Sans MT" panose="020B0502020104020203" pitchFamily="34" charset="0"/>
              </a:rPr>
              <a:t>)</a:t>
            </a:r>
            <a:endParaRPr lang="en-AU" dirty="0">
              <a:latin typeface="Gill Sans MT" panose="020B0502020104020203" pitchFamily="34" charset="0"/>
            </a:endParaRPr>
          </a:p>
          <a:p>
            <a:pPr>
              <a:spcBef>
                <a:spcPts val="1800"/>
              </a:spcBef>
            </a:pPr>
            <a:r>
              <a:rPr lang="en-AU" dirty="0">
                <a:latin typeface="Gill Sans MT" panose="020B0502020104020203" pitchFamily="34" charset="0"/>
              </a:rPr>
              <a:t>The jurisdiction of Commissioners is </a:t>
            </a:r>
            <a:r>
              <a:rPr lang="en-AU" dirty="0" smtClean="0">
                <a:latin typeface="Gill Sans MT" panose="020B0502020104020203" pitchFamily="34" charset="0"/>
              </a:rPr>
              <a:t>state-wide</a:t>
            </a:r>
            <a:r>
              <a:rPr lang="en-AU" dirty="0">
                <a:latin typeface="Gill Sans MT" panose="020B0502020104020203" pitchFamily="34" charset="0"/>
              </a:rPr>
              <a:t>.</a:t>
            </a:r>
          </a:p>
          <a:p>
            <a:endParaRPr lang="en-AU" dirty="0"/>
          </a:p>
        </p:txBody>
      </p:sp>
    </p:spTree>
    <p:extLst>
      <p:ext uri="{BB962C8B-B14F-4D97-AF65-F5344CB8AC3E}">
        <p14:creationId xmlns:p14="http://schemas.microsoft.com/office/powerpoint/2010/main" val="2630612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781535" cy="1325563"/>
          </a:xfrm>
        </p:spPr>
        <p:txBody>
          <a:bodyPr>
            <a:normAutofit/>
          </a:bodyPr>
          <a:lstStyle/>
          <a:p>
            <a:r>
              <a:rPr lang="en-AU" sz="3600" dirty="0" smtClean="0">
                <a:latin typeface="Gill Sans MT" panose="020B0502020104020203" pitchFamily="34" charset="0"/>
              </a:rPr>
              <a:t>Functions of a Commissioner </a:t>
            </a:r>
            <a:r>
              <a:rPr lang="en-AU" sz="3600" dirty="0">
                <a:latin typeface="Gill Sans MT" panose="020B0502020104020203" pitchFamily="34" charset="0"/>
              </a:rPr>
              <a:t>for </a:t>
            </a:r>
            <a:r>
              <a:rPr lang="en-AU" sz="3600" dirty="0" smtClean="0">
                <a:latin typeface="Gill Sans MT" panose="020B0502020104020203" pitchFamily="34" charset="0"/>
              </a:rPr>
              <a:t>Declarations </a:t>
            </a:r>
            <a:endParaRPr lang="en-AU" sz="3600" dirty="0">
              <a:latin typeface="Gill Sans MT" panose="020B0502020104020203" pitchFamily="34" charset="0"/>
            </a:endParaRPr>
          </a:p>
        </p:txBody>
      </p:sp>
      <p:sp>
        <p:nvSpPr>
          <p:cNvPr id="3" name="Content Placeholder 2"/>
          <p:cNvSpPr>
            <a:spLocks noGrp="1"/>
          </p:cNvSpPr>
          <p:nvPr>
            <p:ph idx="1"/>
          </p:nvPr>
        </p:nvSpPr>
        <p:spPr>
          <a:xfrm>
            <a:off x="776416" y="1748481"/>
            <a:ext cx="10140778" cy="4434660"/>
          </a:xfrm>
        </p:spPr>
        <p:txBody>
          <a:bodyPr>
            <a:normAutofit/>
          </a:bodyPr>
          <a:lstStyle/>
          <a:p>
            <a:pPr>
              <a:spcBef>
                <a:spcPts val="1200"/>
              </a:spcBef>
            </a:pPr>
            <a:r>
              <a:rPr lang="en-AU" sz="3200" dirty="0">
                <a:latin typeface="Gill Sans MT" panose="020B0502020104020203" pitchFamily="34" charset="0"/>
              </a:rPr>
              <a:t>Commissioners are </a:t>
            </a:r>
            <a:r>
              <a:rPr lang="en-AU" sz="3200" b="1" u="sng" dirty="0">
                <a:latin typeface="Gill Sans MT" panose="020B0502020104020203" pitchFamily="34" charset="0"/>
              </a:rPr>
              <a:t>NOT</a:t>
            </a:r>
            <a:r>
              <a:rPr lang="en-AU" sz="3200" b="1" dirty="0">
                <a:latin typeface="Gill Sans MT" panose="020B0502020104020203" pitchFamily="34" charset="0"/>
              </a:rPr>
              <a:t> </a:t>
            </a:r>
            <a:r>
              <a:rPr lang="en-AU" sz="3200" dirty="0">
                <a:latin typeface="Gill Sans MT" panose="020B0502020104020203" pitchFamily="34" charset="0"/>
              </a:rPr>
              <a:t>authorised to –</a:t>
            </a:r>
          </a:p>
          <a:p>
            <a:pPr lvl="1">
              <a:spcBef>
                <a:spcPts val="1200"/>
              </a:spcBef>
            </a:pPr>
            <a:r>
              <a:rPr lang="en-AU" sz="3200" dirty="0">
                <a:latin typeface="Gill Sans MT" panose="020B0502020104020203" pitchFamily="34" charset="0"/>
              </a:rPr>
              <a:t>administer, take or receive an oath, </a:t>
            </a:r>
            <a:r>
              <a:rPr lang="en-AU" sz="3200" dirty="0" smtClean="0">
                <a:latin typeface="Gill Sans MT" panose="020B0502020104020203" pitchFamily="34" charset="0"/>
              </a:rPr>
              <a:t>affirmation or affidavit</a:t>
            </a:r>
            <a:endParaRPr lang="en-AU" sz="3200" dirty="0">
              <a:latin typeface="Gill Sans MT" panose="020B0502020104020203" pitchFamily="34" charset="0"/>
            </a:endParaRPr>
          </a:p>
          <a:p>
            <a:pPr lvl="1">
              <a:spcBef>
                <a:spcPts val="1200"/>
              </a:spcBef>
            </a:pPr>
            <a:r>
              <a:rPr lang="en-AU" sz="3200" dirty="0">
                <a:latin typeface="Gill Sans MT" panose="020B0502020104020203" pitchFamily="34" charset="0"/>
              </a:rPr>
              <a:t>receive a complaint </a:t>
            </a:r>
          </a:p>
          <a:p>
            <a:pPr lvl="1">
              <a:spcBef>
                <a:spcPts val="1200"/>
              </a:spcBef>
            </a:pPr>
            <a:r>
              <a:rPr lang="en-AU" sz="3200" dirty="0">
                <a:latin typeface="Gill Sans MT" panose="020B0502020104020203" pitchFamily="34" charset="0"/>
              </a:rPr>
              <a:t>issue a summons or warrant</a:t>
            </a:r>
          </a:p>
          <a:p>
            <a:pPr>
              <a:spcBef>
                <a:spcPts val="1200"/>
              </a:spcBef>
            </a:pPr>
            <a:r>
              <a:rPr lang="en-AU" sz="3200" dirty="0">
                <a:latin typeface="Gill Sans MT" panose="020B0502020104020203" pitchFamily="34" charset="0"/>
              </a:rPr>
              <a:t>Commissioners must </a:t>
            </a:r>
            <a:r>
              <a:rPr lang="en-AU" sz="3200" b="1" u="sng" dirty="0">
                <a:latin typeface="Gill Sans MT" panose="020B0502020104020203" pitchFamily="34" charset="0"/>
              </a:rPr>
              <a:t>NOT</a:t>
            </a:r>
            <a:r>
              <a:rPr lang="en-AU" sz="3200" b="1" dirty="0">
                <a:latin typeface="Gill Sans MT" panose="020B0502020104020203" pitchFamily="34" charset="0"/>
              </a:rPr>
              <a:t> </a:t>
            </a:r>
            <a:r>
              <a:rPr lang="en-AU" sz="3200" dirty="0">
                <a:latin typeface="Gill Sans MT" panose="020B0502020104020203" pitchFamily="34" charset="0"/>
              </a:rPr>
              <a:t>provide legal </a:t>
            </a:r>
            <a:r>
              <a:rPr lang="en-AU" sz="3200" dirty="0" smtClean="0">
                <a:latin typeface="Gill Sans MT" panose="020B0502020104020203" pitchFamily="34" charset="0"/>
              </a:rPr>
              <a:t>advice. </a:t>
            </a:r>
            <a:endParaRPr lang="en-AU" sz="3600" dirty="0"/>
          </a:p>
        </p:txBody>
      </p:sp>
    </p:spTree>
    <p:extLst>
      <p:ext uri="{BB962C8B-B14F-4D97-AF65-F5344CB8AC3E}">
        <p14:creationId xmlns:p14="http://schemas.microsoft.com/office/powerpoint/2010/main" val="1476339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771021" cy="1325563"/>
          </a:xfrm>
        </p:spPr>
        <p:txBody>
          <a:bodyPr>
            <a:normAutofit/>
          </a:bodyPr>
          <a:lstStyle/>
          <a:p>
            <a:r>
              <a:rPr lang="en-AU" sz="3600" dirty="0">
                <a:latin typeface="Gill Sans MT" panose="020B0502020104020203" pitchFamily="34" charset="0"/>
              </a:rPr>
              <a:t>Functions of a Commissioner for Declarations </a:t>
            </a:r>
          </a:p>
        </p:txBody>
      </p:sp>
      <p:sp>
        <p:nvSpPr>
          <p:cNvPr id="3" name="Content Placeholder 2"/>
          <p:cNvSpPr>
            <a:spLocks noGrp="1"/>
          </p:cNvSpPr>
          <p:nvPr>
            <p:ph idx="1"/>
          </p:nvPr>
        </p:nvSpPr>
        <p:spPr>
          <a:xfrm>
            <a:off x="838200" y="1825625"/>
            <a:ext cx="10250714" cy="4351338"/>
          </a:xfrm>
        </p:spPr>
        <p:txBody>
          <a:bodyPr>
            <a:normAutofit/>
          </a:bodyPr>
          <a:lstStyle/>
          <a:p>
            <a:pPr>
              <a:spcBef>
                <a:spcPts val="1200"/>
              </a:spcBef>
            </a:pPr>
            <a:r>
              <a:rPr lang="en-AU" sz="3200" dirty="0" smtClean="0">
                <a:latin typeface="Gill Sans MT" panose="020B0502020104020203" pitchFamily="34" charset="0"/>
              </a:rPr>
              <a:t>Commissioners </a:t>
            </a:r>
            <a:r>
              <a:rPr lang="en-AU" sz="3200" dirty="0">
                <a:latin typeface="Gill Sans MT" panose="020B0502020104020203" pitchFamily="34" charset="0"/>
              </a:rPr>
              <a:t>have </a:t>
            </a:r>
            <a:r>
              <a:rPr lang="en-AU" sz="3200" dirty="0" smtClean="0">
                <a:latin typeface="Gill Sans MT" panose="020B0502020104020203" pitchFamily="34" charset="0"/>
              </a:rPr>
              <a:t>an important role </a:t>
            </a:r>
            <a:r>
              <a:rPr lang="en-AU" sz="3200" dirty="0">
                <a:latin typeface="Gill Sans MT" panose="020B0502020104020203" pitchFamily="34" charset="0"/>
              </a:rPr>
              <a:t>to play in the </a:t>
            </a:r>
            <a:r>
              <a:rPr lang="en-AU" sz="3200" dirty="0" smtClean="0">
                <a:latin typeface="Gill Sans MT" panose="020B0502020104020203" pitchFamily="34" charset="0"/>
              </a:rPr>
              <a:t>community and some </a:t>
            </a:r>
            <a:r>
              <a:rPr lang="en-AU" sz="3200" dirty="0">
                <a:latin typeface="Gill Sans MT" panose="020B0502020104020203" pitchFamily="34" charset="0"/>
              </a:rPr>
              <a:t>documents </a:t>
            </a:r>
            <a:r>
              <a:rPr lang="en-AU" sz="3200" dirty="0" smtClean="0">
                <a:latin typeface="Gill Sans MT" panose="020B0502020104020203" pitchFamily="34" charset="0"/>
              </a:rPr>
              <a:t>they witness </a:t>
            </a:r>
            <a:r>
              <a:rPr lang="en-AU" sz="3200" dirty="0">
                <a:latin typeface="Gill Sans MT" panose="020B0502020104020203" pitchFamily="34" charset="0"/>
              </a:rPr>
              <a:t>may have </a:t>
            </a:r>
            <a:r>
              <a:rPr lang="en-AU" sz="3200" dirty="0" smtClean="0">
                <a:latin typeface="Gill Sans MT" panose="020B0502020104020203" pitchFamily="34" charset="0"/>
              </a:rPr>
              <a:t>financial or other </a:t>
            </a:r>
            <a:r>
              <a:rPr lang="en-AU" sz="3200" dirty="0">
                <a:latin typeface="Gill Sans MT" panose="020B0502020104020203" pitchFamily="34" charset="0"/>
              </a:rPr>
              <a:t>implications for </a:t>
            </a:r>
            <a:r>
              <a:rPr lang="en-AU" sz="3200" dirty="0" smtClean="0">
                <a:latin typeface="Gill Sans MT" panose="020B0502020104020203" pitchFamily="34" charset="0"/>
              </a:rPr>
              <a:t>the people involved.</a:t>
            </a:r>
            <a:endParaRPr lang="en-AU" sz="3200" dirty="0">
              <a:latin typeface="Gill Sans MT" panose="020B0502020104020203" pitchFamily="34" charset="0"/>
            </a:endParaRPr>
          </a:p>
          <a:p>
            <a:pPr>
              <a:spcBef>
                <a:spcPts val="1200"/>
              </a:spcBef>
            </a:pPr>
            <a:r>
              <a:rPr lang="en-AU" sz="3200" dirty="0" smtClean="0">
                <a:latin typeface="Gill Sans MT" panose="020B0502020104020203" pitchFamily="34" charset="0"/>
              </a:rPr>
              <a:t>Commissioners should avoid conflicts </a:t>
            </a:r>
            <a:r>
              <a:rPr lang="en-AU" sz="3200" dirty="0">
                <a:latin typeface="Gill Sans MT" panose="020B0502020104020203" pitchFamily="34" charset="0"/>
              </a:rPr>
              <a:t>of </a:t>
            </a:r>
            <a:r>
              <a:rPr lang="en-AU" sz="3200" dirty="0" smtClean="0">
                <a:latin typeface="Gill Sans MT" panose="020B0502020104020203" pitchFamily="34" charset="0"/>
              </a:rPr>
              <a:t>interest and distance themselves from </a:t>
            </a:r>
            <a:r>
              <a:rPr lang="en-AU" sz="3200" dirty="0">
                <a:latin typeface="Gill Sans MT" panose="020B0502020104020203" pitchFamily="34" charset="0"/>
              </a:rPr>
              <a:t>any interpersonal </a:t>
            </a:r>
            <a:r>
              <a:rPr lang="en-AU" sz="3200" dirty="0" smtClean="0">
                <a:latin typeface="Gill Sans MT" panose="020B0502020104020203" pitchFamily="34" charset="0"/>
              </a:rPr>
              <a:t>relationships when exercising their duties to ensure </a:t>
            </a:r>
            <a:r>
              <a:rPr lang="en-AU" sz="3200" dirty="0">
                <a:latin typeface="Gill Sans MT" panose="020B0502020104020203" pitchFamily="34" charset="0"/>
              </a:rPr>
              <a:t>the independence of the document cannot be </a:t>
            </a:r>
            <a:r>
              <a:rPr lang="en-AU" sz="3200" dirty="0" smtClean="0">
                <a:latin typeface="Gill Sans MT" panose="020B0502020104020203" pitchFamily="34" charset="0"/>
              </a:rPr>
              <a:t>questioned.</a:t>
            </a:r>
            <a:endParaRPr lang="en-AU" sz="3200" dirty="0">
              <a:latin typeface="Gill Sans MT" panose="020B0502020104020203" pitchFamily="34" charset="0"/>
            </a:endParaRPr>
          </a:p>
          <a:p>
            <a:pPr>
              <a:spcBef>
                <a:spcPts val="1200"/>
              </a:spcBef>
            </a:pPr>
            <a:r>
              <a:rPr lang="en-AU" sz="3200" dirty="0">
                <a:latin typeface="Gill Sans MT" panose="020B0502020104020203" pitchFamily="34" charset="0"/>
              </a:rPr>
              <a:t>All information you witness is in </a:t>
            </a:r>
            <a:r>
              <a:rPr lang="en-AU" sz="3200" dirty="0" smtClean="0">
                <a:latin typeface="Gill Sans MT" panose="020B0502020104020203" pitchFamily="34" charset="0"/>
              </a:rPr>
              <a:t>confidence.</a:t>
            </a:r>
            <a:endParaRPr lang="en-AU" sz="3200" dirty="0">
              <a:latin typeface="Gill Sans MT" panose="020B0502020104020203" pitchFamily="34" charset="0"/>
            </a:endParaRPr>
          </a:p>
        </p:txBody>
      </p:sp>
      <p:sp>
        <p:nvSpPr>
          <p:cNvPr id="4" name="Title 1"/>
          <p:cNvSpPr txBox="1">
            <a:spLocks/>
          </p:cNvSpPr>
          <p:nvPr/>
        </p:nvSpPr>
        <p:spPr>
          <a:xfrm>
            <a:off x="838200" y="365125"/>
            <a:ext cx="878153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3600" smtClean="0">
                <a:latin typeface="Gill Sans MT" panose="020B0502020104020203" pitchFamily="34" charset="0"/>
              </a:rPr>
              <a:t>Functions of a Commissioner for Declarations </a:t>
            </a:r>
            <a:endParaRPr lang="en-AU" sz="3600" dirty="0">
              <a:latin typeface="Gill Sans MT" panose="020B0502020104020203" pitchFamily="34" charset="0"/>
            </a:endParaRPr>
          </a:p>
        </p:txBody>
      </p:sp>
    </p:spTree>
    <p:extLst>
      <p:ext uri="{BB962C8B-B14F-4D97-AF65-F5344CB8AC3E}">
        <p14:creationId xmlns:p14="http://schemas.microsoft.com/office/powerpoint/2010/main" val="89945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674768" cy="1325563"/>
          </a:xfrm>
        </p:spPr>
        <p:txBody>
          <a:bodyPr/>
          <a:lstStyle/>
          <a:p>
            <a:r>
              <a:rPr lang="en-AU" dirty="0" smtClean="0">
                <a:latin typeface="Gill Sans MT" panose="020B0502020104020203" pitchFamily="34" charset="0"/>
              </a:rPr>
              <a:t>Procedures for Witnessing</a:t>
            </a:r>
            <a:endParaRPr lang="en-AU" dirty="0">
              <a:latin typeface="Gill Sans MT" panose="020B0502020104020203" pitchFamily="34" charset="0"/>
            </a:endParaRPr>
          </a:p>
        </p:txBody>
      </p:sp>
      <p:sp>
        <p:nvSpPr>
          <p:cNvPr id="3" name="Content Placeholder 2"/>
          <p:cNvSpPr>
            <a:spLocks noGrp="1"/>
          </p:cNvSpPr>
          <p:nvPr>
            <p:ph idx="1"/>
          </p:nvPr>
        </p:nvSpPr>
        <p:spPr>
          <a:xfrm>
            <a:off x="693821" y="1572127"/>
            <a:ext cx="10210101" cy="4652211"/>
          </a:xfrm>
        </p:spPr>
        <p:txBody>
          <a:bodyPr>
            <a:normAutofit fontScale="92500" lnSpcReduction="10000"/>
          </a:bodyPr>
          <a:lstStyle/>
          <a:p>
            <a:pPr>
              <a:spcBef>
                <a:spcPts val="1800"/>
              </a:spcBef>
            </a:pPr>
            <a:r>
              <a:rPr lang="en-AU" dirty="0">
                <a:latin typeface="Gill Sans MT" panose="020B0502020104020203" pitchFamily="34" charset="0"/>
              </a:rPr>
              <a:t>Commissioners should never witness a signature to a document unless the </a:t>
            </a:r>
            <a:r>
              <a:rPr lang="en-AU" dirty="0" smtClean="0">
                <a:latin typeface="Gill Sans MT" panose="020B0502020104020203" pitchFamily="34" charset="0"/>
              </a:rPr>
              <a:t>person </a:t>
            </a:r>
            <a:r>
              <a:rPr lang="en-AU" dirty="0">
                <a:latin typeface="Gill Sans MT" panose="020B0502020104020203" pitchFamily="34" charset="0"/>
              </a:rPr>
              <a:t>appears before them. </a:t>
            </a:r>
          </a:p>
          <a:p>
            <a:pPr>
              <a:spcBef>
                <a:spcPts val="1800"/>
              </a:spcBef>
            </a:pPr>
            <a:r>
              <a:rPr lang="en-AU" dirty="0" smtClean="0">
                <a:latin typeface="Gill Sans MT" panose="020B0502020104020203" pitchFamily="34" charset="0"/>
              </a:rPr>
              <a:t>Always </a:t>
            </a:r>
            <a:r>
              <a:rPr lang="en-AU" dirty="0">
                <a:latin typeface="Gill Sans MT" panose="020B0502020104020203" pitchFamily="34" charset="0"/>
              </a:rPr>
              <a:t>check the document to ensure it can be signed by a </a:t>
            </a:r>
            <a:r>
              <a:rPr lang="en-AU" dirty="0" smtClean="0">
                <a:latin typeface="Gill Sans MT" panose="020B0502020104020203" pitchFamily="34" charset="0"/>
              </a:rPr>
              <a:t>Commissioner for Declarations.</a:t>
            </a:r>
            <a:endParaRPr lang="en-AU" dirty="0">
              <a:latin typeface="Gill Sans MT" panose="020B0502020104020203" pitchFamily="34" charset="0"/>
            </a:endParaRPr>
          </a:p>
          <a:p>
            <a:pPr>
              <a:spcBef>
                <a:spcPts val="1800"/>
              </a:spcBef>
            </a:pPr>
            <a:r>
              <a:rPr lang="en-AU" dirty="0" smtClean="0">
                <a:latin typeface="Gill Sans MT" panose="020B0502020104020203" pitchFamily="34" charset="0"/>
              </a:rPr>
              <a:t>Check </a:t>
            </a:r>
            <a:r>
              <a:rPr lang="en-AU" dirty="0">
                <a:latin typeface="Gill Sans MT" panose="020B0502020104020203" pitchFamily="34" charset="0"/>
              </a:rPr>
              <a:t>photo i</a:t>
            </a:r>
            <a:r>
              <a:rPr lang="en-AU" dirty="0" smtClean="0">
                <a:latin typeface="Gill Sans MT" panose="020B0502020104020203" pitchFamily="34" charset="0"/>
              </a:rPr>
              <a:t>dentification to ensure you are satisfied the person is who they say they are and that the name that appears on the document is the same. </a:t>
            </a:r>
          </a:p>
          <a:p>
            <a:pPr>
              <a:spcBef>
                <a:spcPts val="1800"/>
              </a:spcBef>
            </a:pPr>
            <a:r>
              <a:rPr lang="en-AU" dirty="0">
                <a:latin typeface="Gill Sans MT" panose="020B0502020104020203" pitchFamily="34" charset="0"/>
              </a:rPr>
              <a:t>No person may sign for or on behalf of any other </a:t>
            </a:r>
            <a:r>
              <a:rPr lang="en-AU" dirty="0" smtClean="0">
                <a:latin typeface="Gill Sans MT" panose="020B0502020104020203" pitchFamily="34" charset="0"/>
              </a:rPr>
              <a:t>person (subject to some exceptions, e.g. a power of attorney or other legal authority). </a:t>
            </a:r>
          </a:p>
          <a:p>
            <a:pPr>
              <a:spcBef>
                <a:spcPts val="1800"/>
              </a:spcBef>
            </a:pPr>
            <a:r>
              <a:rPr lang="en-AU" dirty="0">
                <a:latin typeface="Gill Sans MT" panose="020B0502020104020203" pitchFamily="34" charset="0"/>
              </a:rPr>
              <a:t>If a form or document is pre-signed, cross out the signature, initial the change and ask to person to re-sign the form or </a:t>
            </a:r>
            <a:r>
              <a:rPr lang="en-AU" dirty="0" smtClean="0">
                <a:latin typeface="Gill Sans MT" panose="020B0502020104020203" pitchFamily="34" charset="0"/>
              </a:rPr>
              <a:t>document.</a:t>
            </a:r>
            <a:endParaRPr lang="en-AU" dirty="0">
              <a:latin typeface="Gill Sans MT" panose="020B0502020104020203" pitchFamily="34" charset="0"/>
            </a:endParaRPr>
          </a:p>
          <a:p>
            <a:pPr>
              <a:spcBef>
                <a:spcPts val="1800"/>
              </a:spcBef>
            </a:pPr>
            <a:endParaRPr lang="en-AU" dirty="0">
              <a:latin typeface="Gill Sans MT" panose="020B0502020104020203" pitchFamily="34" charset="0"/>
            </a:endParaRPr>
          </a:p>
          <a:p>
            <a:pPr marL="0" indent="0">
              <a:spcBef>
                <a:spcPts val="1800"/>
              </a:spcBef>
              <a:buNone/>
            </a:pPr>
            <a:endParaRPr lang="en-AU" dirty="0" smtClean="0">
              <a:latin typeface="Gill Sans MT" panose="020B0502020104020203" pitchFamily="34" charset="0"/>
            </a:endParaRPr>
          </a:p>
          <a:p>
            <a:pPr>
              <a:lnSpc>
                <a:spcPct val="80000"/>
              </a:lnSpc>
              <a:spcBef>
                <a:spcPts val="1800"/>
              </a:spcBef>
            </a:pPr>
            <a:endParaRPr lang="en-AU" dirty="0">
              <a:latin typeface="Gill Sans MT" panose="020B0502020104020203" pitchFamily="34" charset="0"/>
            </a:endParaRPr>
          </a:p>
        </p:txBody>
      </p:sp>
    </p:spTree>
    <p:extLst>
      <p:ext uri="{BB962C8B-B14F-4D97-AF65-F5344CB8AC3E}">
        <p14:creationId xmlns:p14="http://schemas.microsoft.com/office/powerpoint/2010/main" val="2610804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674768" cy="1325563"/>
          </a:xfrm>
        </p:spPr>
        <p:txBody>
          <a:bodyPr/>
          <a:lstStyle/>
          <a:p>
            <a:r>
              <a:rPr lang="en-AU" dirty="0" smtClean="0">
                <a:latin typeface="Gill Sans MT" panose="020B0502020104020203" pitchFamily="34" charset="0"/>
              </a:rPr>
              <a:t>Procedures for Witnessing</a:t>
            </a:r>
            <a:endParaRPr lang="en-AU" dirty="0">
              <a:latin typeface="Gill Sans MT" panose="020B0502020104020203" pitchFamily="34" charset="0"/>
            </a:endParaRPr>
          </a:p>
        </p:txBody>
      </p:sp>
      <p:sp>
        <p:nvSpPr>
          <p:cNvPr id="3" name="Content Placeholder 2"/>
          <p:cNvSpPr>
            <a:spLocks noGrp="1"/>
          </p:cNvSpPr>
          <p:nvPr>
            <p:ph idx="1"/>
          </p:nvPr>
        </p:nvSpPr>
        <p:spPr>
          <a:xfrm>
            <a:off x="693822" y="1524000"/>
            <a:ext cx="10045714" cy="5091403"/>
          </a:xfrm>
        </p:spPr>
        <p:txBody>
          <a:bodyPr>
            <a:normAutofit fontScale="92500"/>
          </a:bodyPr>
          <a:lstStyle/>
          <a:p>
            <a:pPr>
              <a:spcBef>
                <a:spcPts val="1200"/>
              </a:spcBef>
            </a:pPr>
            <a:r>
              <a:rPr lang="en-AU" sz="2600" dirty="0" smtClean="0">
                <a:latin typeface="Gill Sans MT" panose="020B0502020104020203" pitchFamily="34" charset="0"/>
              </a:rPr>
              <a:t>Commissioners should obtain </a:t>
            </a:r>
            <a:r>
              <a:rPr lang="en-AU" sz="2600" dirty="0">
                <a:latin typeface="Gill Sans MT" panose="020B0502020104020203" pitchFamily="34" charset="0"/>
              </a:rPr>
              <a:t>sufficient knowledge from the person to confirm they understand what they are </a:t>
            </a:r>
            <a:r>
              <a:rPr lang="en-AU" sz="2600" dirty="0" smtClean="0">
                <a:latin typeface="Gill Sans MT" panose="020B0502020104020203" pitchFamily="34" charset="0"/>
              </a:rPr>
              <a:t>signing, e.g. by asking them if they understand the contents.</a:t>
            </a:r>
          </a:p>
          <a:p>
            <a:pPr>
              <a:spcBef>
                <a:spcPts val="1200"/>
              </a:spcBef>
            </a:pPr>
            <a:r>
              <a:rPr lang="en-AU" sz="2600" dirty="0" smtClean="0">
                <a:latin typeface="Gill Sans MT" panose="020B0502020104020203" pitchFamily="34" charset="0"/>
              </a:rPr>
              <a:t>Commissioners should ensure the person signing a document is doing so of their own free will.</a:t>
            </a:r>
            <a:endParaRPr lang="en-AU" sz="2600" dirty="0">
              <a:latin typeface="Gill Sans MT" panose="020B0502020104020203" pitchFamily="34" charset="0"/>
            </a:endParaRPr>
          </a:p>
          <a:p>
            <a:pPr>
              <a:spcBef>
                <a:spcPts val="1200"/>
              </a:spcBef>
            </a:pPr>
            <a:r>
              <a:rPr lang="en-AU" sz="2600" dirty="0" smtClean="0">
                <a:latin typeface="Gill Sans MT" panose="020B0502020104020203" pitchFamily="34" charset="0"/>
              </a:rPr>
              <a:t>Except in </a:t>
            </a:r>
            <a:r>
              <a:rPr lang="en-AU" sz="2600" dirty="0">
                <a:latin typeface="Gill Sans MT" panose="020B0502020104020203" pitchFamily="34" charset="0"/>
              </a:rPr>
              <a:t>the case of persons unable to </a:t>
            </a:r>
            <a:r>
              <a:rPr lang="en-AU" sz="2600" dirty="0" smtClean="0">
                <a:latin typeface="Gill Sans MT" panose="020B0502020104020203" pitchFamily="34" charset="0"/>
              </a:rPr>
              <a:t>read, Commissioner are not required or entitled to </a:t>
            </a:r>
            <a:r>
              <a:rPr lang="en-AU" sz="2600" dirty="0">
                <a:latin typeface="Gill Sans MT" panose="020B0502020104020203" pitchFamily="34" charset="0"/>
              </a:rPr>
              <a:t>read </a:t>
            </a:r>
            <a:r>
              <a:rPr lang="en-AU" sz="2600" dirty="0" smtClean="0">
                <a:latin typeface="Gill Sans MT" panose="020B0502020104020203" pitchFamily="34" charset="0"/>
              </a:rPr>
              <a:t>documents </a:t>
            </a:r>
            <a:r>
              <a:rPr lang="en-AU" sz="2600" dirty="0">
                <a:latin typeface="Gill Sans MT" panose="020B0502020104020203" pitchFamily="34" charset="0"/>
              </a:rPr>
              <a:t>in detail</a:t>
            </a:r>
            <a:r>
              <a:rPr lang="en-AU" sz="2600" dirty="0" smtClean="0">
                <a:latin typeface="Gill Sans MT" panose="020B0502020104020203" pitchFamily="34" charset="0"/>
              </a:rPr>
              <a:t>.</a:t>
            </a:r>
          </a:p>
          <a:p>
            <a:pPr>
              <a:spcBef>
                <a:spcPts val="1200"/>
              </a:spcBef>
            </a:pPr>
            <a:r>
              <a:rPr lang="en-AU" sz="2600" dirty="0" smtClean="0">
                <a:latin typeface="Gill Sans MT" panose="020B0502020104020203" pitchFamily="34" charset="0"/>
              </a:rPr>
              <a:t>If a person is </a:t>
            </a:r>
            <a:r>
              <a:rPr lang="en-AU" sz="2600" dirty="0">
                <a:latin typeface="Gill Sans MT" panose="020B0502020104020203" pitchFamily="34" charset="0"/>
              </a:rPr>
              <a:t>unable to </a:t>
            </a:r>
            <a:r>
              <a:rPr lang="en-AU" sz="2600" dirty="0" smtClean="0">
                <a:latin typeface="Gill Sans MT" panose="020B0502020104020203" pitchFamily="34" charset="0"/>
              </a:rPr>
              <a:t>read, </a:t>
            </a:r>
            <a:r>
              <a:rPr lang="en-AU" sz="2600" dirty="0">
                <a:latin typeface="Gill Sans MT" panose="020B0502020104020203" pitchFamily="34" charset="0"/>
              </a:rPr>
              <a:t>the document </a:t>
            </a:r>
            <a:r>
              <a:rPr lang="en-AU" sz="2600" dirty="0" smtClean="0">
                <a:latin typeface="Gill Sans MT" panose="020B0502020104020203" pitchFamily="34" charset="0"/>
              </a:rPr>
              <a:t>should first be read </a:t>
            </a:r>
            <a:r>
              <a:rPr lang="en-AU" sz="2600" dirty="0">
                <a:latin typeface="Gill Sans MT" panose="020B0502020104020203" pitchFamily="34" charset="0"/>
              </a:rPr>
              <a:t>to the person </a:t>
            </a:r>
            <a:r>
              <a:rPr lang="en-AU" sz="2600" dirty="0" smtClean="0">
                <a:latin typeface="Gill Sans MT" panose="020B0502020104020203" pitchFamily="34" charset="0"/>
              </a:rPr>
              <a:t>concerned. Then ask if </a:t>
            </a:r>
            <a:r>
              <a:rPr lang="en-AU" sz="2600" dirty="0">
                <a:latin typeface="Gill Sans MT" panose="020B0502020104020203" pitchFamily="34" charset="0"/>
              </a:rPr>
              <a:t>they thoroughly understand </a:t>
            </a:r>
            <a:r>
              <a:rPr lang="en-AU" sz="2600" dirty="0" smtClean="0">
                <a:latin typeface="Gill Sans MT" panose="020B0502020104020203" pitchFamily="34" charset="0"/>
              </a:rPr>
              <a:t>the contents</a:t>
            </a:r>
            <a:r>
              <a:rPr lang="en-AU" sz="2600" dirty="0">
                <a:latin typeface="Gill Sans MT" panose="020B0502020104020203" pitchFamily="34" charset="0"/>
              </a:rPr>
              <a:t>. </a:t>
            </a:r>
            <a:r>
              <a:rPr lang="en-AU" sz="2600" dirty="0" smtClean="0">
                <a:latin typeface="Gill Sans MT" panose="020B0502020104020203" pitchFamily="34" charset="0"/>
              </a:rPr>
              <a:t>If </a:t>
            </a:r>
            <a:r>
              <a:rPr lang="en-AU" sz="2600" dirty="0">
                <a:latin typeface="Gill Sans MT" panose="020B0502020104020203" pitchFamily="34" charset="0"/>
              </a:rPr>
              <a:t>they say “</a:t>
            </a:r>
            <a:r>
              <a:rPr lang="en-AU" sz="2600" i="1" dirty="0">
                <a:latin typeface="Gill Sans MT" panose="020B0502020104020203" pitchFamily="34" charset="0"/>
              </a:rPr>
              <a:t>yes</a:t>
            </a:r>
            <a:r>
              <a:rPr lang="en-AU" sz="2600" dirty="0">
                <a:latin typeface="Gill Sans MT" panose="020B0502020104020203" pitchFamily="34" charset="0"/>
              </a:rPr>
              <a:t>” they affix their mark </a:t>
            </a:r>
            <a:r>
              <a:rPr lang="en-AU" sz="2600" dirty="0" smtClean="0">
                <a:latin typeface="Gill Sans MT" panose="020B0502020104020203" pitchFamily="34" charset="0"/>
              </a:rPr>
              <a:t>or signature with </a:t>
            </a:r>
            <a:r>
              <a:rPr lang="en-AU" sz="2600" dirty="0">
                <a:latin typeface="Gill Sans MT" panose="020B0502020104020203" pitchFamily="34" charset="0"/>
              </a:rPr>
              <a:t>a pen in the proper place.</a:t>
            </a:r>
          </a:p>
          <a:p>
            <a:pPr>
              <a:spcBef>
                <a:spcPts val="1200"/>
              </a:spcBef>
            </a:pPr>
            <a:r>
              <a:rPr lang="en-AU" sz="2600" dirty="0" smtClean="0">
                <a:latin typeface="Gill Sans MT" panose="020B0502020104020203" pitchFamily="34" charset="0"/>
              </a:rPr>
              <a:t>A </a:t>
            </a:r>
            <a:r>
              <a:rPr lang="en-AU" sz="2600" dirty="0">
                <a:latin typeface="Gill Sans MT" panose="020B0502020104020203" pitchFamily="34" charset="0"/>
              </a:rPr>
              <a:t>mark may be a cross or an </a:t>
            </a:r>
            <a:r>
              <a:rPr lang="en-AU" sz="2600" dirty="0" smtClean="0">
                <a:latin typeface="Gill Sans MT" panose="020B0502020104020203" pitchFamily="34" charset="0"/>
              </a:rPr>
              <a:t>initial.  The declarants name </a:t>
            </a:r>
            <a:r>
              <a:rPr lang="en-AU" sz="2600" dirty="0">
                <a:latin typeface="Gill Sans MT" panose="020B0502020104020203" pitchFamily="34" charset="0"/>
              </a:rPr>
              <a:t>should be printed below the mark. </a:t>
            </a:r>
            <a:r>
              <a:rPr lang="en-AU" sz="2600" dirty="0" smtClean="0">
                <a:latin typeface="Gill Sans MT" panose="020B0502020104020203" pitchFamily="34" charset="0"/>
              </a:rPr>
              <a:t> Commissioners should then endorse the document </a:t>
            </a:r>
            <a:r>
              <a:rPr lang="en-AU" sz="2600" i="1" dirty="0" smtClean="0">
                <a:latin typeface="Gill Sans MT" panose="020B0502020104020203" pitchFamily="34" charset="0"/>
              </a:rPr>
              <a:t>“this </a:t>
            </a:r>
            <a:r>
              <a:rPr lang="en-AU" sz="2600" i="1" dirty="0">
                <a:latin typeface="Gill Sans MT" panose="020B0502020104020203" pitchFamily="34" charset="0"/>
              </a:rPr>
              <a:t>is the mark of</a:t>
            </a:r>
            <a:r>
              <a:rPr lang="en-AU" sz="2600" i="1" dirty="0" smtClean="0">
                <a:latin typeface="Gill Sans MT" panose="020B0502020104020203" pitchFamily="34" charset="0"/>
              </a:rPr>
              <a:t>…………..</a:t>
            </a:r>
            <a:r>
              <a:rPr lang="en-AU" sz="2600" dirty="0" smtClean="0">
                <a:latin typeface="Gill Sans MT" panose="020B0502020104020203" pitchFamily="34" charset="0"/>
              </a:rPr>
              <a:t>”.</a:t>
            </a:r>
          </a:p>
          <a:p>
            <a:pPr>
              <a:lnSpc>
                <a:spcPct val="80000"/>
              </a:lnSpc>
              <a:spcBef>
                <a:spcPts val="1800"/>
              </a:spcBef>
            </a:pPr>
            <a:endParaRPr lang="en-AU" sz="3100" dirty="0" smtClean="0">
              <a:latin typeface="Gill Sans MT" panose="020B0502020104020203" pitchFamily="34" charset="0"/>
            </a:endParaRPr>
          </a:p>
          <a:p>
            <a:pPr>
              <a:lnSpc>
                <a:spcPct val="80000"/>
              </a:lnSpc>
              <a:spcBef>
                <a:spcPts val="1800"/>
              </a:spcBef>
            </a:pPr>
            <a:endParaRPr lang="en-AU" dirty="0">
              <a:latin typeface="Gill Sans MT" panose="020B0502020104020203" pitchFamily="34" charset="0"/>
            </a:endParaRPr>
          </a:p>
          <a:p>
            <a:pPr>
              <a:lnSpc>
                <a:spcPct val="80000"/>
              </a:lnSpc>
              <a:spcBef>
                <a:spcPts val="1800"/>
              </a:spcBef>
            </a:pPr>
            <a:endParaRPr lang="en-AU" dirty="0">
              <a:latin typeface="Gill Sans MT" panose="020B0502020104020203" pitchFamily="34" charset="0"/>
            </a:endParaRPr>
          </a:p>
        </p:txBody>
      </p:sp>
    </p:spTree>
    <p:extLst>
      <p:ext uri="{BB962C8B-B14F-4D97-AF65-F5344CB8AC3E}">
        <p14:creationId xmlns:p14="http://schemas.microsoft.com/office/powerpoint/2010/main" val="2243513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446477" cy="1325563"/>
          </a:xfrm>
        </p:spPr>
        <p:txBody>
          <a:bodyPr/>
          <a:lstStyle/>
          <a:p>
            <a:r>
              <a:rPr lang="en-AU" dirty="0" smtClean="0">
                <a:latin typeface="Gill Sans MT" panose="020B0502020104020203" pitchFamily="34" charset="0"/>
              </a:rPr>
              <a:t>Statutory Declarations</a:t>
            </a:r>
            <a:endParaRPr lang="en-AU" dirty="0">
              <a:latin typeface="Gill Sans MT" panose="020B0502020104020203" pitchFamily="34" charset="0"/>
            </a:endParaRPr>
          </a:p>
        </p:txBody>
      </p:sp>
      <p:sp>
        <p:nvSpPr>
          <p:cNvPr id="3" name="Content Placeholder 2"/>
          <p:cNvSpPr>
            <a:spLocks noGrp="1"/>
          </p:cNvSpPr>
          <p:nvPr>
            <p:ph idx="1"/>
          </p:nvPr>
        </p:nvSpPr>
        <p:spPr>
          <a:xfrm>
            <a:off x="709864" y="1530266"/>
            <a:ext cx="10375232" cy="4902617"/>
          </a:xfrm>
        </p:spPr>
        <p:txBody>
          <a:bodyPr>
            <a:normAutofit fontScale="92500"/>
          </a:bodyPr>
          <a:lstStyle/>
          <a:p>
            <a:r>
              <a:rPr lang="en-AU" dirty="0" smtClean="0">
                <a:latin typeface="Gill Sans MT" panose="020B0502020104020203" pitchFamily="34" charset="0"/>
              </a:rPr>
              <a:t>A </a:t>
            </a:r>
            <a:r>
              <a:rPr lang="en-AU" dirty="0">
                <a:latin typeface="Gill Sans MT" panose="020B0502020104020203" pitchFamily="34" charset="0"/>
              </a:rPr>
              <a:t>statutory declaration is a written statement </a:t>
            </a:r>
            <a:r>
              <a:rPr lang="en-AU" dirty="0" smtClean="0">
                <a:latin typeface="Gill Sans MT" panose="020B0502020104020203" pitchFamily="34" charset="0"/>
              </a:rPr>
              <a:t>where a </a:t>
            </a:r>
            <a:r>
              <a:rPr lang="en-AU" dirty="0">
                <a:latin typeface="Gill Sans MT" panose="020B0502020104020203" pitchFamily="34" charset="0"/>
              </a:rPr>
              <a:t>person (called a declarant) formally declares before an authorised person that the statement is </a:t>
            </a:r>
            <a:r>
              <a:rPr lang="en-AU" dirty="0" smtClean="0">
                <a:latin typeface="Gill Sans MT" panose="020B0502020104020203" pitchFamily="34" charset="0"/>
              </a:rPr>
              <a:t>true. False statutory declarations carry a serious penalty.</a:t>
            </a:r>
            <a:endParaRPr lang="en-AU" dirty="0">
              <a:latin typeface="Gill Sans MT" panose="020B0502020104020203" pitchFamily="34" charset="0"/>
            </a:endParaRPr>
          </a:p>
          <a:p>
            <a:r>
              <a:rPr lang="en-AU" dirty="0">
                <a:latin typeface="Gill Sans MT" panose="020B0502020104020203" pitchFamily="34" charset="0"/>
              </a:rPr>
              <a:t>Statutory declarations may </a:t>
            </a:r>
            <a:r>
              <a:rPr lang="en-AU" dirty="0" smtClean="0">
                <a:latin typeface="Gill Sans MT" panose="020B0502020104020203" pitchFamily="34" charset="0"/>
              </a:rPr>
              <a:t>be made before a Commissioner </a:t>
            </a:r>
            <a:r>
              <a:rPr lang="en-AU" dirty="0">
                <a:latin typeface="Gill Sans MT" panose="020B0502020104020203" pitchFamily="34" charset="0"/>
              </a:rPr>
              <a:t>for </a:t>
            </a:r>
            <a:r>
              <a:rPr lang="en-AU" dirty="0" smtClean="0">
                <a:latin typeface="Gill Sans MT" panose="020B0502020104020203" pitchFamily="34" charset="0"/>
              </a:rPr>
              <a:t>Declarations </a:t>
            </a:r>
            <a:r>
              <a:rPr lang="en-AU" dirty="0">
                <a:latin typeface="Gill Sans MT" panose="020B0502020104020203" pitchFamily="34" charset="0"/>
              </a:rPr>
              <a:t>unless stated </a:t>
            </a:r>
            <a:r>
              <a:rPr lang="en-AU" dirty="0" smtClean="0">
                <a:latin typeface="Gill Sans MT" panose="020B0502020104020203" pitchFamily="34" charset="0"/>
              </a:rPr>
              <a:t>otherwise.</a:t>
            </a:r>
          </a:p>
          <a:p>
            <a:r>
              <a:rPr lang="en-AU" dirty="0">
                <a:latin typeface="Gill Sans MT" panose="020B0502020104020203" pitchFamily="34" charset="0"/>
              </a:rPr>
              <a:t>As a statutory declaration is not an oath, a holy book of a persons religion is not used</a:t>
            </a:r>
            <a:r>
              <a:rPr lang="en-AU" dirty="0" smtClean="0">
                <a:latin typeface="Gill Sans MT" panose="020B0502020104020203" pitchFamily="34" charset="0"/>
              </a:rPr>
              <a:t>. Statutory declarations require someone to declare, not swear, the contents to be true.</a:t>
            </a:r>
            <a:endParaRPr lang="en-AU" dirty="0">
              <a:latin typeface="Gill Sans MT" panose="020B0502020104020203" pitchFamily="34" charset="0"/>
            </a:endParaRPr>
          </a:p>
          <a:p>
            <a:r>
              <a:rPr lang="en-AU" dirty="0" smtClean="0">
                <a:latin typeface="Gill Sans MT" panose="020B0502020104020203" pitchFamily="34" charset="0"/>
              </a:rPr>
              <a:t>Blank statutory declaration forms are available from most post offices, Service Tasmania offices or Magistrates Court registries.  An electronic form is also available on the Department of Justice website at </a:t>
            </a:r>
            <a:r>
              <a:rPr lang="en-AU" dirty="0" smtClean="0">
                <a:latin typeface="Gill Sans MT" panose="020B0502020104020203" pitchFamily="34" charset="0"/>
                <a:hlinkClick r:id="rId3"/>
              </a:rPr>
              <a:t>www.justice.tas.gov.au/statutory-declaration</a:t>
            </a:r>
            <a:r>
              <a:rPr lang="en-AU" dirty="0" smtClean="0">
                <a:latin typeface="Gill Sans MT" panose="020B0502020104020203" pitchFamily="34" charset="0"/>
              </a:rPr>
              <a:t>. </a:t>
            </a:r>
          </a:p>
        </p:txBody>
      </p:sp>
    </p:spTree>
    <p:extLst>
      <p:ext uri="{BB962C8B-B14F-4D97-AF65-F5344CB8AC3E}">
        <p14:creationId xmlns:p14="http://schemas.microsoft.com/office/powerpoint/2010/main" val="3299103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3612" y="365125"/>
            <a:ext cx="8671066" cy="1046581"/>
          </a:xfrm>
        </p:spPr>
        <p:txBody>
          <a:bodyPr/>
          <a:lstStyle/>
          <a:p>
            <a:r>
              <a:rPr lang="en-AU" dirty="0" smtClean="0">
                <a:latin typeface="Gill Sans MT" panose="020B0502020104020203" pitchFamily="34" charset="0"/>
              </a:rPr>
              <a:t>Form of Statutory Declarations </a:t>
            </a:r>
            <a:endParaRPr lang="en-AU" dirty="0">
              <a:latin typeface="Gill Sans MT" panose="020B0502020104020203" pitchFamily="34" charset="0"/>
            </a:endParaRPr>
          </a:p>
        </p:txBody>
      </p:sp>
      <p:sp>
        <p:nvSpPr>
          <p:cNvPr id="3" name="Content Placeholder 2"/>
          <p:cNvSpPr>
            <a:spLocks noGrp="1"/>
          </p:cNvSpPr>
          <p:nvPr>
            <p:ph idx="1"/>
          </p:nvPr>
        </p:nvSpPr>
        <p:spPr>
          <a:xfrm>
            <a:off x="613611" y="1411706"/>
            <a:ext cx="10159999" cy="5077708"/>
          </a:xfrm>
        </p:spPr>
        <p:txBody>
          <a:bodyPr>
            <a:normAutofit fontScale="92500" lnSpcReduction="10000"/>
          </a:bodyPr>
          <a:lstStyle/>
          <a:p>
            <a:pPr marL="0" lvl="1" indent="0">
              <a:lnSpc>
                <a:spcPct val="100000"/>
              </a:lnSpc>
              <a:spcBef>
                <a:spcPts val="1000"/>
              </a:spcBef>
              <a:buNone/>
            </a:pPr>
            <a:r>
              <a:rPr lang="en-AU" sz="2600" dirty="0">
                <a:latin typeface="Gill Sans MT" panose="020B0502020104020203" pitchFamily="34" charset="0"/>
              </a:rPr>
              <a:t>Statutory declarations made for a purpose under Tasmanian law must be in the form set out in section 14 of the </a:t>
            </a:r>
            <a:r>
              <a:rPr lang="en-AU" sz="2600" i="1" dirty="0">
                <a:latin typeface="Gill Sans MT" panose="020B0502020104020203" pitchFamily="34" charset="0"/>
              </a:rPr>
              <a:t>Oaths Act </a:t>
            </a:r>
            <a:r>
              <a:rPr lang="en-AU" sz="2600" i="1" dirty="0" smtClean="0">
                <a:latin typeface="Gill Sans MT" panose="020B0502020104020203" pitchFamily="34" charset="0"/>
              </a:rPr>
              <a:t>2001 (Tas</a:t>
            </a:r>
            <a:r>
              <a:rPr lang="en-AU" sz="2600" dirty="0">
                <a:latin typeface="Gill Sans MT" panose="020B0502020104020203" pitchFamily="34" charset="0"/>
              </a:rPr>
              <a:t>).</a:t>
            </a:r>
          </a:p>
          <a:p>
            <a:pPr marL="457200" lvl="1" indent="0">
              <a:spcBef>
                <a:spcPts val="1800"/>
              </a:spcBef>
              <a:buNone/>
            </a:pPr>
            <a:r>
              <a:rPr lang="en-AU" dirty="0" smtClean="0">
                <a:latin typeface="Gill Sans MT" panose="020B0502020104020203" pitchFamily="34" charset="0"/>
              </a:rPr>
              <a:t>I,………………………………………………………………………………………………………………… </a:t>
            </a:r>
            <a:r>
              <a:rPr lang="en-AU" dirty="0">
                <a:latin typeface="Gill Sans MT" panose="020B0502020104020203" pitchFamily="34" charset="0"/>
              </a:rPr>
              <a:t>(insert name, </a:t>
            </a:r>
            <a:r>
              <a:rPr lang="en-AU" dirty="0" smtClean="0">
                <a:latin typeface="Gill Sans MT" panose="020B0502020104020203" pitchFamily="34" charset="0"/>
              </a:rPr>
              <a:t>address, occupation and telephone number)</a:t>
            </a:r>
          </a:p>
          <a:p>
            <a:pPr marL="457200" lvl="1" indent="0">
              <a:spcBef>
                <a:spcPts val="1800"/>
              </a:spcBef>
              <a:buNone/>
            </a:pPr>
            <a:r>
              <a:rPr lang="en-AU" dirty="0" smtClean="0">
                <a:latin typeface="Gill Sans MT" panose="020B0502020104020203" pitchFamily="34" charset="0"/>
              </a:rPr>
              <a:t>do </a:t>
            </a:r>
            <a:r>
              <a:rPr lang="en-AU" dirty="0">
                <a:latin typeface="Gill Sans MT" panose="020B0502020104020203" pitchFamily="34" charset="0"/>
              </a:rPr>
              <a:t>solemnly and sincerely declare that </a:t>
            </a:r>
            <a:r>
              <a:rPr lang="en-AU" dirty="0" smtClean="0">
                <a:latin typeface="Gill Sans MT" panose="020B0502020104020203" pitchFamily="34" charset="0"/>
              </a:rPr>
              <a:t>……………………………………………………………………………………………………………….…………………………………………… (</a:t>
            </a:r>
            <a:r>
              <a:rPr lang="en-AU" dirty="0">
                <a:latin typeface="Gill Sans MT" panose="020B0502020104020203" pitchFamily="34" charset="0"/>
              </a:rPr>
              <a:t>here state the </a:t>
            </a:r>
            <a:r>
              <a:rPr lang="en-AU" dirty="0" smtClean="0">
                <a:latin typeface="Gill Sans MT" panose="020B0502020104020203" pitchFamily="34" charset="0"/>
              </a:rPr>
              <a:t>facts)</a:t>
            </a:r>
          </a:p>
          <a:p>
            <a:pPr marL="457200" lvl="1" indent="0">
              <a:spcBef>
                <a:spcPts val="1800"/>
              </a:spcBef>
              <a:buNone/>
            </a:pPr>
            <a:r>
              <a:rPr lang="en-AU" dirty="0" smtClean="0">
                <a:latin typeface="Gill Sans MT" panose="020B0502020104020203" pitchFamily="34" charset="0"/>
              </a:rPr>
              <a:t>I </a:t>
            </a:r>
            <a:r>
              <a:rPr lang="en-AU" dirty="0">
                <a:latin typeface="Gill Sans MT" panose="020B0502020104020203" pitchFamily="34" charset="0"/>
              </a:rPr>
              <a:t>make this solemn declaration under the </a:t>
            </a:r>
            <a:r>
              <a:rPr lang="en-AU" i="1" dirty="0">
                <a:latin typeface="Gill Sans MT" panose="020B0502020104020203" pitchFamily="34" charset="0"/>
              </a:rPr>
              <a:t>Oaths Act </a:t>
            </a:r>
            <a:r>
              <a:rPr lang="en-AU" i="1" dirty="0" smtClean="0">
                <a:latin typeface="Gill Sans MT" panose="020B0502020104020203" pitchFamily="34" charset="0"/>
              </a:rPr>
              <a:t>2001</a:t>
            </a:r>
            <a:r>
              <a:rPr lang="en-AU" dirty="0" smtClean="0">
                <a:latin typeface="Gill Sans MT" panose="020B0502020104020203" pitchFamily="34" charset="0"/>
              </a:rPr>
              <a:t>.</a:t>
            </a:r>
            <a:endParaRPr lang="en-AU" i="1" dirty="0" smtClean="0">
              <a:latin typeface="Gill Sans MT" panose="020B0502020104020203" pitchFamily="34" charset="0"/>
            </a:endParaRPr>
          </a:p>
          <a:p>
            <a:pPr marL="457200" lvl="1" indent="0">
              <a:spcBef>
                <a:spcPts val="1800"/>
              </a:spcBef>
              <a:buNone/>
            </a:pPr>
            <a:r>
              <a:rPr lang="en-AU" dirty="0" smtClean="0">
                <a:latin typeface="Gill Sans MT" panose="020B0502020104020203" pitchFamily="34" charset="0"/>
              </a:rPr>
              <a:t>Signature </a:t>
            </a:r>
            <a:r>
              <a:rPr lang="en-AU" dirty="0">
                <a:latin typeface="Gill Sans MT" panose="020B0502020104020203" pitchFamily="34" charset="0"/>
              </a:rPr>
              <a:t>of declarant </a:t>
            </a:r>
            <a:r>
              <a:rPr lang="en-AU" dirty="0" smtClean="0">
                <a:latin typeface="Gill Sans MT" panose="020B0502020104020203" pitchFamily="34" charset="0"/>
              </a:rPr>
              <a:t>………………………………………………………………</a:t>
            </a:r>
          </a:p>
          <a:p>
            <a:pPr marL="457200" lvl="1" indent="0">
              <a:spcBef>
                <a:spcPts val="1800"/>
              </a:spcBef>
              <a:buNone/>
            </a:pPr>
            <a:r>
              <a:rPr lang="en-AU" dirty="0" smtClean="0">
                <a:latin typeface="Gill Sans MT" panose="020B0502020104020203" pitchFamily="34" charset="0"/>
              </a:rPr>
              <a:t>Declared </a:t>
            </a:r>
            <a:r>
              <a:rPr lang="en-AU" dirty="0">
                <a:latin typeface="Gill Sans MT" panose="020B0502020104020203" pitchFamily="34" charset="0"/>
              </a:rPr>
              <a:t>at </a:t>
            </a:r>
            <a:r>
              <a:rPr lang="en-AU" dirty="0" smtClean="0">
                <a:latin typeface="Gill Sans MT" panose="020B0502020104020203" pitchFamily="34" charset="0"/>
              </a:rPr>
              <a:t>………………………………on ……………………………………</a:t>
            </a:r>
          </a:p>
          <a:p>
            <a:pPr marL="457200" lvl="1" indent="0">
              <a:spcBef>
                <a:spcPts val="1800"/>
              </a:spcBef>
              <a:buNone/>
            </a:pPr>
            <a:r>
              <a:rPr lang="en-AU" dirty="0" smtClean="0">
                <a:latin typeface="Gill Sans MT" panose="020B0502020104020203" pitchFamily="34" charset="0"/>
              </a:rPr>
              <a:t>Before me ……………………………………………(</a:t>
            </a:r>
            <a:r>
              <a:rPr lang="en-AU" dirty="0">
                <a:latin typeface="Gill Sans MT" panose="020B0502020104020203" pitchFamily="34" charset="0"/>
              </a:rPr>
              <a:t>Signature of Commissioner</a:t>
            </a:r>
            <a:r>
              <a:rPr lang="en-AU" dirty="0" smtClean="0">
                <a:latin typeface="Gill Sans MT" panose="020B0502020104020203" pitchFamily="34" charset="0"/>
              </a:rPr>
              <a:t>)</a:t>
            </a:r>
          </a:p>
          <a:p>
            <a:pPr marL="457200" lvl="1" indent="0">
              <a:buNone/>
            </a:pPr>
            <a:r>
              <a:rPr lang="en-AU" sz="1900" dirty="0" smtClean="0">
                <a:latin typeface="Gill Sans MT" panose="020B0502020104020203" pitchFamily="34" charset="0"/>
              </a:rPr>
              <a:t>(full name, profession, place </a:t>
            </a:r>
            <a:r>
              <a:rPr lang="en-AU" sz="1900" dirty="0">
                <a:latin typeface="Gill Sans MT" panose="020B0502020104020203" pitchFamily="34" charset="0"/>
              </a:rPr>
              <a:t>of </a:t>
            </a:r>
            <a:r>
              <a:rPr lang="en-AU" sz="1900" dirty="0" smtClean="0">
                <a:latin typeface="Gill Sans MT" panose="020B0502020104020203" pitchFamily="34" charset="0"/>
              </a:rPr>
              <a:t>employment and the words “Commissioner for Declarations”)</a:t>
            </a:r>
            <a:endParaRPr lang="en-AU" sz="1900" dirty="0">
              <a:latin typeface="Gill Sans MT" panose="020B0502020104020203" pitchFamily="34" charset="0"/>
            </a:endParaRPr>
          </a:p>
        </p:txBody>
      </p:sp>
    </p:spTree>
    <p:extLst>
      <p:ext uri="{BB962C8B-B14F-4D97-AF65-F5344CB8AC3E}">
        <p14:creationId xmlns:p14="http://schemas.microsoft.com/office/powerpoint/2010/main" val="3637465259"/>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323F4F"/>
      </a:dk2>
      <a:lt2>
        <a:srgbClr val="E7E6E6"/>
      </a:lt2>
      <a:accent1>
        <a:srgbClr val="FFC000"/>
      </a:accent1>
      <a:accent2>
        <a:srgbClr val="323F4F"/>
      </a:accent2>
      <a:accent3>
        <a:srgbClr val="A5A5A5"/>
      </a:accent3>
      <a:accent4>
        <a:srgbClr val="4472C4"/>
      </a:accent4>
      <a:accent5>
        <a:srgbClr val="FFC000"/>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oJ Powerpoint template Style 3.potx" id="{57C14C7B-841B-41A2-BD23-5B56F8083A09}" vid="{B8829207-B6CD-4E24-8E98-D09F1C6E7D7F}"/>
    </a:ext>
  </a:extLst>
</a:theme>
</file>

<file path=docProps/app.xml><?xml version="1.0" encoding="utf-8"?>
<Properties xmlns="http://schemas.openxmlformats.org/officeDocument/2006/extended-properties" xmlns:vt="http://schemas.openxmlformats.org/officeDocument/2006/docPropsVTypes">
  <Template>DoJ-Powerpoint-template-Style-3 (3)</Template>
  <TotalTime>1632</TotalTime>
  <Words>2053</Words>
  <Application>Microsoft Office PowerPoint</Application>
  <PresentationFormat>Widescreen</PresentationFormat>
  <Paragraphs>161</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Gill Sans MT</vt:lpstr>
      <vt:lpstr>Office Theme</vt:lpstr>
      <vt:lpstr>PowerPoint Presentation</vt:lpstr>
      <vt:lpstr>Who is a Commissioner for Declarations?</vt:lpstr>
      <vt:lpstr>Functions of a Commissioner for Declarations </vt:lpstr>
      <vt:lpstr>Functions of a Commissioner for Declarations </vt:lpstr>
      <vt:lpstr>Functions of a Commissioner for Declarations </vt:lpstr>
      <vt:lpstr>Procedures for Witnessing</vt:lpstr>
      <vt:lpstr>Procedures for Witnessing</vt:lpstr>
      <vt:lpstr>Statutory Declarations</vt:lpstr>
      <vt:lpstr>Form of Statutory Declarations </vt:lpstr>
      <vt:lpstr>Form of Statutory Declarations </vt:lpstr>
      <vt:lpstr>Witnessing a Statutory Declaration</vt:lpstr>
      <vt:lpstr>Witnessing a Statutory Declaration</vt:lpstr>
      <vt:lpstr>Witnessing a Statutory Declaration</vt:lpstr>
      <vt:lpstr>Witnessing a Statutory Declaration</vt:lpstr>
      <vt:lpstr>Attachments to documents</vt:lpstr>
      <vt:lpstr>Certifying Documents</vt:lpstr>
      <vt:lpstr>Electronic Documents </vt:lpstr>
      <vt:lpstr>Electronic Documents </vt:lpstr>
      <vt:lpstr>Electronic Documents </vt:lpstr>
      <vt:lpstr>Example Stamps </vt:lpstr>
      <vt:lpstr>Example Stamps </vt:lpstr>
      <vt:lpstr>The Role of Justices of the Peace</vt:lpstr>
      <vt:lpstr>Notary Public </vt:lpstr>
      <vt:lpstr>Review</vt:lpstr>
      <vt:lpstr>Resources</vt:lpstr>
      <vt:lpstr>PowerPoint Presentation</vt:lpstr>
    </vt:vector>
  </TitlesOfParts>
  <Company>The Department of Justice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Fraser, Bailey</dc:creator>
  <cp:lastModifiedBy>Noakes, Erica</cp:lastModifiedBy>
  <cp:revision>87</cp:revision>
  <dcterms:created xsi:type="dcterms:W3CDTF">2022-04-07T01:43:21Z</dcterms:created>
  <dcterms:modified xsi:type="dcterms:W3CDTF">2023-06-25T23:49:59Z</dcterms:modified>
</cp:coreProperties>
</file>